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5"/>
  </p:notesMasterIdLst>
  <p:sldIdLst>
    <p:sldId id="256" r:id="rId2"/>
    <p:sldId id="257" r:id="rId3"/>
    <p:sldId id="260" r:id="rId4"/>
    <p:sldId id="258" r:id="rId5"/>
    <p:sldId id="283" r:id="rId6"/>
    <p:sldId id="262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84" r:id="rId20"/>
    <p:sldId id="285" r:id="rId21"/>
    <p:sldId id="273" r:id="rId22"/>
    <p:sldId id="274" r:id="rId23"/>
    <p:sldId id="286" r:id="rId24"/>
    <p:sldId id="287" r:id="rId25"/>
    <p:sldId id="275" r:id="rId26"/>
    <p:sldId id="276" r:id="rId27"/>
    <p:sldId id="277" r:id="rId28"/>
    <p:sldId id="280" r:id="rId29"/>
    <p:sldId id="279" r:id="rId30"/>
    <p:sldId id="281" r:id="rId31"/>
    <p:sldId id="282" r:id="rId32"/>
    <p:sldId id="288" r:id="rId33"/>
    <p:sldId id="27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47626" autoAdjust="0"/>
  </p:normalViewPr>
  <p:slideViewPr>
    <p:cSldViewPr snapToGrid="0">
      <p:cViewPr varScale="1">
        <p:scale>
          <a:sx n="43" d="100"/>
          <a:sy n="43" d="100"/>
        </p:scale>
        <p:origin x="3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31E5A-4CD3-42E2-ACF8-317870528AC1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C2A54-2FD9-4F66-A6F6-1005360D9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6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https://www.webmd.com/heart/picture-of-the-heart#1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79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8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http://slideplayer.com/slide/10297344/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5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35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82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6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https://commons.wikimedia.org/wiki/File:Heart_right_vsd.jpg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60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3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http://www.majordifferences.com/2013/02/difference-between-artery-and-vein.html#.WpxR-edOmM8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82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7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96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00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http://www.stanfordchildrens.org/en/topic/default?id=transposition-of-the-great-arteries-tga-90-P01823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1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http://www.stanfordchildrens.org/en/topic/default?id=tricuspid-atresia-ta-90-P01819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6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http://www.stanfordchildrens.org/en/topic/default%3Fid%3Dtotal-anomalous-pulmonary-venous-return-90-P01820&amp;rct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46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http://www.stanfordchildrens.org/en/topic/default?id=coarctation-of-the-aorta-90-P01770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5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https://www2.estrellamountain.edu/faculty/farabee/biobk/BioBookcircSYS.html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https://presentmam.blogspot.com/2015/04/types-of-muscles.html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33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7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Developing Human </a:t>
            </a:r>
          </a:p>
          <a:p>
            <a:r>
              <a:rPr lang="en-US" b="1" dirty="0"/>
              <a:t>10th Edition</a:t>
            </a:r>
          </a:p>
          <a:p>
            <a:r>
              <a:rPr lang="en-US" b="1" dirty="0"/>
              <a:t>Clinically Oriented Embryology</a:t>
            </a:r>
          </a:p>
          <a:p>
            <a:r>
              <a:rPr lang="en-US" b="1" dirty="0"/>
              <a:t>Authors: </a:t>
            </a:r>
            <a:r>
              <a:rPr lang="en-US" dirty="0"/>
              <a:t>Keith Moore T. V. N. Persaud Mark Torchia </a:t>
            </a:r>
          </a:p>
          <a:p>
            <a:r>
              <a:rPr lang="en-US" b="1" dirty="0"/>
              <a:t>eBook ISBN:</a:t>
            </a:r>
            <a:r>
              <a:rPr lang="en-US" dirty="0"/>
              <a:t> 9780323313513 </a:t>
            </a:r>
          </a:p>
          <a:p>
            <a:r>
              <a:rPr lang="en-US" b="1" dirty="0"/>
              <a:t>Imprint:</a:t>
            </a:r>
            <a:r>
              <a:rPr lang="en-US" dirty="0"/>
              <a:t> Saunders </a:t>
            </a:r>
          </a:p>
          <a:p>
            <a:r>
              <a:rPr lang="en-US" b="1" dirty="0"/>
              <a:t>Published Date:</a:t>
            </a:r>
            <a:r>
              <a:rPr lang="en-US" dirty="0"/>
              <a:t> 6th April 2015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https://webcampus.drexelmed.edu/neurobio/embryology/page51/page52/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A54-2FD9-4F66-A6F6-1005360D99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0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4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01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1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4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4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2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7EF44-7DB9-4F74-9396-E96AF1B61B58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F3530E-4DB4-4BC8-AB7E-FD386C3B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ZHiwkFUM4" TargetMode="External"/><Relationship Id="rId2" Type="http://schemas.openxmlformats.org/officeDocument/2006/relationships/hyperlink" Target="https://www.youtube.com/watch?v=5DIUk9IXU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DA0D-73A9-4AEF-BD03-756CD5FC1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Cardiac Embryology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128E3-5FD4-4351-BE06-AC50BAA17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Cunningham, M1</a:t>
            </a:r>
          </a:p>
        </p:txBody>
      </p:sp>
    </p:spTree>
    <p:extLst>
      <p:ext uri="{BB962C8B-B14F-4D97-AF65-F5344CB8AC3E}">
        <p14:creationId xmlns:p14="http://schemas.microsoft.com/office/powerpoint/2010/main" val="239766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B21F-CFB9-40C6-A999-38463D4B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F8604-B265-4C68-BFA3-47AE1090D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76298"/>
            <a:ext cx="10018713" cy="3124201"/>
          </a:xfrm>
        </p:spPr>
        <p:txBody>
          <a:bodyPr/>
          <a:lstStyle/>
          <a:p>
            <a:r>
              <a:rPr lang="en-US" b="1" dirty="0"/>
              <a:t>Folding</a:t>
            </a:r>
            <a:r>
              <a:rPr lang="en-US" dirty="0"/>
              <a:t> of the embryo brings angioblastic cords together to make a primitive heart tube, which starts </a:t>
            </a:r>
            <a:r>
              <a:rPr lang="en-US" b="1" dirty="0"/>
              <a:t>contracting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091CDE-D5E8-4812-B32C-3F95E7D69279}"/>
              </a:ext>
            </a:extLst>
          </p:cNvPr>
          <p:cNvGrpSpPr/>
          <p:nvPr/>
        </p:nvGrpSpPr>
        <p:grpSpPr>
          <a:xfrm>
            <a:off x="285750" y="3047999"/>
            <a:ext cx="5810250" cy="3255610"/>
            <a:chOff x="260027" y="2103009"/>
            <a:chExt cx="4035425" cy="17668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28B188-699E-44F5-AD83-22019017E7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92" b="53970"/>
            <a:stretch/>
          </p:blipFill>
          <p:spPr bwMode="auto">
            <a:xfrm>
              <a:off x="260027" y="2103009"/>
              <a:ext cx="4035425" cy="176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693DB0-1135-4353-A5E6-44E418DAE683}"/>
                </a:ext>
              </a:extLst>
            </p:cNvPr>
            <p:cNvSpPr txBox="1"/>
            <p:nvPr/>
          </p:nvSpPr>
          <p:spPr>
            <a:xfrm>
              <a:off x="288142" y="3151076"/>
              <a:ext cx="501972" cy="3796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7B81E3-2AB3-4894-B7D9-20A4D86A9D72}"/>
                </a:ext>
              </a:extLst>
            </p:cNvPr>
            <p:cNvSpPr/>
            <p:nvPr/>
          </p:nvSpPr>
          <p:spPr>
            <a:xfrm>
              <a:off x="1270574" y="3172184"/>
              <a:ext cx="1676400" cy="5079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1EB3DF-2A4C-4757-BA95-0C5A4687ED65}"/>
                </a:ext>
              </a:extLst>
            </p:cNvPr>
            <p:cNvCxnSpPr/>
            <p:nvPr/>
          </p:nvCxnSpPr>
          <p:spPr>
            <a:xfrm flipV="1">
              <a:off x="2514600" y="2895600"/>
              <a:ext cx="381000" cy="445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C493BB-0F49-4D39-9F7B-B00465531348}"/>
              </a:ext>
            </a:extLst>
          </p:cNvPr>
          <p:cNvGrpSpPr/>
          <p:nvPr/>
        </p:nvGrpSpPr>
        <p:grpSpPr>
          <a:xfrm>
            <a:off x="6563411" y="3048000"/>
            <a:ext cx="5910389" cy="3255610"/>
            <a:chOff x="4518550" y="1913197"/>
            <a:chExt cx="3353241" cy="211996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7C46F8-171A-4FB8-9112-230560F5B870}"/>
                </a:ext>
              </a:extLst>
            </p:cNvPr>
            <p:cNvGrpSpPr/>
            <p:nvPr/>
          </p:nvGrpSpPr>
          <p:grpSpPr>
            <a:xfrm>
              <a:off x="4572000" y="1913197"/>
              <a:ext cx="3299791" cy="2119961"/>
              <a:chOff x="4572000" y="1913197"/>
              <a:chExt cx="3299791" cy="2119961"/>
            </a:xfrm>
          </p:grpSpPr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5D33931A-189D-480D-A407-830782D44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83" t="5266" b="63120"/>
              <a:stretch/>
            </p:blipFill>
            <p:spPr bwMode="auto">
              <a:xfrm>
                <a:off x="4572000" y="1913197"/>
                <a:ext cx="3129973" cy="2119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AE9976-9F3F-4BB2-A504-61DA392B056C}"/>
                  </a:ext>
                </a:extLst>
              </p:cNvPr>
              <p:cNvSpPr txBox="1"/>
              <p:nvPr/>
            </p:nvSpPr>
            <p:spPr>
              <a:xfrm>
                <a:off x="5181600" y="3490273"/>
                <a:ext cx="287682" cy="3796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7AD6592-0B15-4E44-9846-47A14E41F511}"/>
                  </a:ext>
                </a:extLst>
              </p:cNvPr>
              <p:cNvSpPr/>
              <p:nvPr/>
            </p:nvSpPr>
            <p:spPr>
              <a:xfrm>
                <a:off x="5490975" y="3504784"/>
                <a:ext cx="700834" cy="50790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EAD0A7C-E868-4C66-9BFF-1A9609B83C87}"/>
                  </a:ext>
                </a:extLst>
              </p:cNvPr>
              <p:cNvCxnSpPr/>
              <p:nvPr/>
            </p:nvCxnSpPr>
            <p:spPr>
              <a:xfrm flipV="1">
                <a:off x="6136986" y="3340887"/>
                <a:ext cx="582264" cy="3391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CB35EFE7-9A5D-4361-8976-51F13E4D1D96}"/>
                  </a:ext>
                </a:extLst>
              </p:cNvPr>
              <p:cNvSpPr/>
              <p:nvPr/>
            </p:nvSpPr>
            <p:spPr>
              <a:xfrm>
                <a:off x="6536208" y="2981739"/>
                <a:ext cx="1335583" cy="795131"/>
              </a:xfrm>
              <a:custGeom>
                <a:avLst/>
                <a:gdLst>
                  <a:gd name="connsiteX0" fmla="*/ 1269322 w 1335583"/>
                  <a:gd name="connsiteY0" fmla="*/ 0 h 795131"/>
                  <a:gd name="connsiteX1" fmla="*/ 951270 w 1335583"/>
                  <a:gd name="connsiteY1" fmla="*/ 13252 h 795131"/>
                  <a:gd name="connsiteX2" fmla="*/ 871757 w 1335583"/>
                  <a:gd name="connsiteY2" fmla="*/ 53009 h 795131"/>
                  <a:gd name="connsiteX3" fmla="*/ 792244 w 1335583"/>
                  <a:gd name="connsiteY3" fmla="*/ 79513 h 795131"/>
                  <a:gd name="connsiteX4" fmla="*/ 765740 w 1335583"/>
                  <a:gd name="connsiteY4" fmla="*/ 106018 h 795131"/>
                  <a:gd name="connsiteX5" fmla="*/ 725983 w 1335583"/>
                  <a:gd name="connsiteY5" fmla="*/ 132522 h 795131"/>
                  <a:gd name="connsiteX6" fmla="*/ 699479 w 1335583"/>
                  <a:gd name="connsiteY6" fmla="*/ 172278 h 795131"/>
                  <a:gd name="connsiteX7" fmla="*/ 778992 w 1335583"/>
                  <a:gd name="connsiteY7" fmla="*/ 265044 h 795131"/>
                  <a:gd name="connsiteX8" fmla="*/ 792244 w 1335583"/>
                  <a:gd name="connsiteY8" fmla="*/ 304800 h 795131"/>
                  <a:gd name="connsiteX9" fmla="*/ 845253 w 1335583"/>
                  <a:gd name="connsiteY9" fmla="*/ 357809 h 795131"/>
                  <a:gd name="connsiteX10" fmla="*/ 858505 w 1335583"/>
                  <a:gd name="connsiteY10" fmla="*/ 477078 h 795131"/>
                  <a:gd name="connsiteX11" fmla="*/ 818749 w 1335583"/>
                  <a:gd name="connsiteY11" fmla="*/ 490331 h 795131"/>
                  <a:gd name="connsiteX12" fmla="*/ 712731 w 1335583"/>
                  <a:gd name="connsiteY12" fmla="*/ 503583 h 795131"/>
                  <a:gd name="connsiteX13" fmla="*/ 659722 w 1335583"/>
                  <a:gd name="connsiteY13" fmla="*/ 450574 h 795131"/>
                  <a:gd name="connsiteX14" fmla="*/ 672975 w 1335583"/>
                  <a:gd name="connsiteY14" fmla="*/ 384313 h 795131"/>
                  <a:gd name="connsiteX15" fmla="*/ 686227 w 1335583"/>
                  <a:gd name="connsiteY15" fmla="*/ 344557 h 795131"/>
                  <a:gd name="connsiteX16" fmla="*/ 646470 w 1335583"/>
                  <a:gd name="connsiteY16" fmla="*/ 331304 h 795131"/>
                  <a:gd name="connsiteX17" fmla="*/ 513949 w 1335583"/>
                  <a:gd name="connsiteY17" fmla="*/ 357809 h 795131"/>
                  <a:gd name="connsiteX18" fmla="*/ 487444 w 1335583"/>
                  <a:gd name="connsiteY18" fmla="*/ 384313 h 795131"/>
                  <a:gd name="connsiteX19" fmla="*/ 474192 w 1335583"/>
                  <a:gd name="connsiteY19" fmla="*/ 450574 h 795131"/>
                  <a:gd name="connsiteX20" fmla="*/ 460940 w 1335583"/>
                  <a:gd name="connsiteY20" fmla="*/ 530087 h 795131"/>
                  <a:gd name="connsiteX21" fmla="*/ 421183 w 1335583"/>
                  <a:gd name="connsiteY21" fmla="*/ 543339 h 795131"/>
                  <a:gd name="connsiteX22" fmla="*/ 315166 w 1335583"/>
                  <a:gd name="connsiteY22" fmla="*/ 556591 h 795131"/>
                  <a:gd name="connsiteX23" fmla="*/ 36870 w 1335583"/>
                  <a:gd name="connsiteY23" fmla="*/ 569844 h 795131"/>
                  <a:gd name="connsiteX24" fmla="*/ 23618 w 1335583"/>
                  <a:gd name="connsiteY24" fmla="*/ 728870 h 795131"/>
                  <a:gd name="connsiteX25" fmla="*/ 63375 w 1335583"/>
                  <a:gd name="connsiteY25" fmla="*/ 742122 h 795131"/>
                  <a:gd name="connsiteX26" fmla="*/ 103131 w 1335583"/>
                  <a:gd name="connsiteY26" fmla="*/ 768626 h 795131"/>
                  <a:gd name="connsiteX27" fmla="*/ 182644 w 1335583"/>
                  <a:gd name="connsiteY27" fmla="*/ 795131 h 795131"/>
                  <a:gd name="connsiteX28" fmla="*/ 1017531 w 1335583"/>
                  <a:gd name="connsiteY28" fmla="*/ 781878 h 795131"/>
                  <a:gd name="connsiteX29" fmla="*/ 1057288 w 1335583"/>
                  <a:gd name="connsiteY29" fmla="*/ 755374 h 795131"/>
                  <a:gd name="connsiteX30" fmla="*/ 1044035 w 1335583"/>
                  <a:gd name="connsiteY30" fmla="*/ 583096 h 795131"/>
                  <a:gd name="connsiteX31" fmla="*/ 1057288 w 1335583"/>
                  <a:gd name="connsiteY31" fmla="*/ 530087 h 795131"/>
                  <a:gd name="connsiteX32" fmla="*/ 1097044 w 1335583"/>
                  <a:gd name="connsiteY32" fmla="*/ 463826 h 795131"/>
                  <a:gd name="connsiteX33" fmla="*/ 1136801 w 1335583"/>
                  <a:gd name="connsiteY33" fmla="*/ 450574 h 795131"/>
                  <a:gd name="connsiteX34" fmla="*/ 1203062 w 1335583"/>
                  <a:gd name="connsiteY34" fmla="*/ 397565 h 795131"/>
                  <a:gd name="connsiteX35" fmla="*/ 1242818 w 1335583"/>
                  <a:gd name="connsiteY35" fmla="*/ 371061 h 795131"/>
                  <a:gd name="connsiteX36" fmla="*/ 1282575 w 1335583"/>
                  <a:gd name="connsiteY36" fmla="*/ 291548 h 795131"/>
                  <a:gd name="connsiteX37" fmla="*/ 1309079 w 1335583"/>
                  <a:gd name="connsiteY37" fmla="*/ 251791 h 795131"/>
                  <a:gd name="connsiteX38" fmla="*/ 1335583 w 1335583"/>
                  <a:gd name="connsiteY38" fmla="*/ 145774 h 795131"/>
                  <a:gd name="connsiteX39" fmla="*/ 1295827 w 1335583"/>
                  <a:gd name="connsiteY39" fmla="*/ 26504 h 795131"/>
                  <a:gd name="connsiteX40" fmla="*/ 1256070 w 1335583"/>
                  <a:gd name="connsiteY40" fmla="*/ 13252 h 795131"/>
                  <a:gd name="connsiteX41" fmla="*/ 1269322 w 1335583"/>
                  <a:gd name="connsiteY41" fmla="*/ 0 h 79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35583" h="795131">
                    <a:moveTo>
                      <a:pt x="1269322" y="0"/>
                    </a:moveTo>
                    <a:cubicBezTo>
                      <a:pt x="1218522" y="0"/>
                      <a:pt x="1057110" y="5692"/>
                      <a:pt x="951270" y="13252"/>
                    </a:cubicBezTo>
                    <a:cubicBezTo>
                      <a:pt x="846301" y="20750"/>
                      <a:pt x="938471" y="19652"/>
                      <a:pt x="871757" y="53009"/>
                    </a:cubicBezTo>
                    <a:cubicBezTo>
                      <a:pt x="846769" y="65503"/>
                      <a:pt x="792244" y="79513"/>
                      <a:pt x="792244" y="79513"/>
                    </a:cubicBezTo>
                    <a:cubicBezTo>
                      <a:pt x="783409" y="88348"/>
                      <a:pt x="775496" y="98213"/>
                      <a:pt x="765740" y="106018"/>
                    </a:cubicBezTo>
                    <a:cubicBezTo>
                      <a:pt x="753303" y="115968"/>
                      <a:pt x="737245" y="121260"/>
                      <a:pt x="725983" y="132522"/>
                    </a:cubicBezTo>
                    <a:cubicBezTo>
                      <a:pt x="714721" y="143784"/>
                      <a:pt x="708314" y="159026"/>
                      <a:pt x="699479" y="172278"/>
                    </a:cubicBezTo>
                    <a:cubicBezTo>
                      <a:pt x="732087" y="204886"/>
                      <a:pt x="758808" y="224676"/>
                      <a:pt x="778992" y="265044"/>
                    </a:cubicBezTo>
                    <a:cubicBezTo>
                      <a:pt x="785239" y="277538"/>
                      <a:pt x="784125" y="293433"/>
                      <a:pt x="792244" y="304800"/>
                    </a:cubicBezTo>
                    <a:cubicBezTo>
                      <a:pt x="806768" y="325134"/>
                      <a:pt x="845253" y="357809"/>
                      <a:pt x="845253" y="357809"/>
                    </a:cubicBezTo>
                    <a:cubicBezTo>
                      <a:pt x="854088" y="384314"/>
                      <a:pt x="891635" y="443947"/>
                      <a:pt x="858505" y="477078"/>
                    </a:cubicBezTo>
                    <a:cubicBezTo>
                      <a:pt x="848628" y="486956"/>
                      <a:pt x="832001" y="485913"/>
                      <a:pt x="818749" y="490331"/>
                    </a:cubicBezTo>
                    <a:cubicBezTo>
                      <a:pt x="782734" y="526345"/>
                      <a:pt x="784159" y="539297"/>
                      <a:pt x="712731" y="503583"/>
                    </a:cubicBezTo>
                    <a:cubicBezTo>
                      <a:pt x="690380" y="492408"/>
                      <a:pt x="659722" y="450574"/>
                      <a:pt x="659722" y="450574"/>
                    </a:cubicBezTo>
                    <a:cubicBezTo>
                      <a:pt x="664140" y="428487"/>
                      <a:pt x="667512" y="406165"/>
                      <a:pt x="672975" y="384313"/>
                    </a:cubicBezTo>
                    <a:cubicBezTo>
                      <a:pt x="676363" y="370761"/>
                      <a:pt x="692474" y="357051"/>
                      <a:pt x="686227" y="344557"/>
                    </a:cubicBezTo>
                    <a:cubicBezTo>
                      <a:pt x="679980" y="332063"/>
                      <a:pt x="659722" y="335722"/>
                      <a:pt x="646470" y="331304"/>
                    </a:cubicBezTo>
                    <a:cubicBezTo>
                      <a:pt x="630387" y="333602"/>
                      <a:pt x="542861" y="340462"/>
                      <a:pt x="513949" y="357809"/>
                    </a:cubicBezTo>
                    <a:cubicBezTo>
                      <a:pt x="503235" y="364237"/>
                      <a:pt x="496279" y="375478"/>
                      <a:pt x="487444" y="384313"/>
                    </a:cubicBezTo>
                    <a:cubicBezTo>
                      <a:pt x="483027" y="406400"/>
                      <a:pt x="478221" y="428413"/>
                      <a:pt x="474192" y="450574"/>
                    </a:cubicBezTo>
                    <a:cubicBezTo>
                      <a:pt x="469385" y="477011"/>
                      <a:pt x="474271" y="506757"/>
                      <a:pt x="460940" y="530087"/>
                    </a:cubicBezTo>
                    <a:cubicBezTo>
                      <a:pt x="454009" y="542216"/>
                      <a:pt x="434927" y="540840"/>
                      <a:pt x="421183" y="543339"/>
                    </a:cubicBezTo>
                    <a:cubicBezTo>
                      <a:pt x="386143" y="549710"/>
                      <a:pt x="350696" y="554141"/>
                      <a:pt x="315166" y="556591"/>
                    </a:cubicBezTo>
                    <a:cubicBezTo>
                      <a:pt x="222516" y="562981"/>
                      <a:pt x="129635" y="565426"/>
                      <a:pt x="36870" y="569844"/>
                    </a:cubicBezTo>
                    <a:cubicBezTo>
                      <a:pt x="-2110" y="628315"/>
                      <a:pt x="-15786" y="630360"/>
                      <a:pt x="23618" y="728870"/>
                    </a:cubicBezTo>
                    <a:cubicBezTo>
                      <a:pt x="28806" y="741840"/>
                      <a:pt x="50123" y="737705"/>
                      <a:pt x="63375" y="742122"/>
                    </a:cubicBezTo>
                    <a:cubicBezTo>
                      <a:pt x="76627" y="750957"/>
                      <a:pt x="88577" y="762157"/>
                      <a:pt x="103131" y="768626"/>
                    </a:cubicBezTo>
                    <a:cubicBezTo>
                      <a:pt x="128661" y="779973"/>
                      <a:pt x="182644" y="795131"/>
                      <a:pt x="182644" y="795131"/>
                    </a:cubicBezTo>
                    <a:cubicBezTo>
                      <a:pt x="460940" y="790713"/>
                      <a:pt x="739487" y="794516"/>
                      <a:pt x="1017531" y="781878"/>
                    </a:cubicBezTo>
                    <a:cubicBezTo>
                      <a:pt x="1033442" y="781155"/>
                      <a:pt x="1055183" y="771161"/>
                      <a:pt x="1057288" y="755374"/>
                    </a:cubicBezTo>
                    <a:cubicBezTo>
                      <a:pt x="1064900" y="698284"/>
                      <a:pt x="1048453" y="640522"/>
                      <a:pt x="1044035" y="583096"/>
                    </a:cubicBezTo>
                    <a:cubicBezTo>
                      <a:pt x="1048453" y="565426"/>
                      <a:pt x="1052284" y="547600"/>
                      <a:pt x="1057288" y="530087"/>
                    </a:cubicBezTo>
                    <a:cubicBezTo>
                      <a:pt x="1065915" y="499895"/>
                      <a:pt x="1068334" y="481052"/>
                      <a:pt x="1097044" y="463826"/>
                    </a:cubicBezTo>
                    <a:cubicBezTo>
                      <a:pt x="1109022" y="456639"/>
                      <a:pt x="1123549" y="454991"/>
                      <a:pt x="1136801" y="450574"/>
                    </a:cubicBezTo>
                    <a:cubicBezTo>
                      <a:pt x="1259163" y="368999"/>
                      <a:pt x="1108647" y="473098"/>
                      <a:pt x="1203062" y="397565"/>
                    </a:cubicBezTo>
                    <a:cubicBezTo>
                      <a:pt x="1215499" y="387616"/>
                      <a:pt x="1229566" y="379896"/>
                      <a:pt x="1242818" y="371061"/>
                    </a:cubicBezTo>
                    <a:cubicBezTo>
                      <a:pt x="1318775" y="257122"/>
                      <a:pt x="1227708" y="401281"/>
                      <a:pt x="1282575" y="291548"/>
                    </a:cubicBezTo>
                    <a:cubicBezTo>
                      <a:pt x="1289698" y="277302"/>
                      <a:pt x="1301956" y="266037"/>
                      <a:pt x="1309079" y="251791"/>
                    </a:cubicBezTo>
                    <a:cubicBezTo>
                      <a:pt x="1322663" y="224624"/>
                      <a:pt x="1330542" y="170978"/>
                      <a:pt x="1335583" y="145774"/>
                    </a:cubicBezTo>
                    <a:cubicBezTo>
                      <a:pt x="1329117" y="106977"/>
                      <a:pt x="1331661" y="55171"/>
                      <a:pt x="1295827" y="26504"/>
                    </a:cubicBezTo>
                    <a:cubicBezTo>
                      <a:pt x="1284919" y="17778"/>
                      <a:pt x="1269040" y="18440"/>
                      <a:pt x="1256070" y="13252"/>
                    </a:cubicBezTo>
                    <a:cubicBezTo>
                      <a:pt x="1246899" y="9584"/>
                      <a:pt x="1320122" y="0"/>
                      <a:pt x="12693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920A3069-1A7D-437C-8E3B-189C6873E0BA}"/>
                </a:ext>
              </a:extLst>
            </p:cNvPr>
            <p:cNvSpPr/>
            <p:nvPr/>
          </p:nvSpPr>
          <p:spPr>
            <a:xfrm>
              <a:off x="4518550" y="1987741"/>
              <a:ext cx="371502" cy="667726"/>
            </a:xfrm>
            <a:custGeom>
              <a:avLst/>
              <a:gdLst>
                <a:gd name="connsiteX0" fmla="*/ 13693 w 371502"/>
                <a:gd name="connsiteY0" fmla="*/ 119355 h 667726"/>
                <a:gd name="connsiteX1" fmla="*/ 40198 w 371502"/>
                <a:gd name="connsiteY1" fmla="*/ 384398 h 667726"/>
                <a:gd name="connsiteX2" fmla="*/ 53450 w 371502"/>
                <a:gd name="connsiteY2" fmla="*/ 424155 h 667726"/>
                <a:gd name="connsiteX3" fmla="*/ 79954 w 371502"/>
                <a:gd name="connsiteY3" fmla="*/ 530172 h 667726"/>
                <a:gd name="connsiteX4" fmla="*/ 93207 w 371502"/>
                <a:gd name="connsiteY4" fmla="*/ 636189 h 667726"/>
                <a:gd name="connsiteX5" fmla="*/ 252233 w 371502"/>
                <a:gd name="connsiteY5" fmla="*/ 649442 h 667726"/>
                <a:gd name="connsiteX6" fmla="*/ 344998 w 371502"/>
                <a:gd name="connsiteY6" fmla="*/ 622937 h 667726"/>
                <a:gd name="connsiteX7" fmla="*/ 358250 w 371502"/>
                <a:gd name="connsiteY7" fmla="*/ 583181 h 667726"/>
                <a:gd name="connsiteX8" fmla="*/ 371502 w 371502"/>
                <a:gd name="connsiteY8" fmla="*/ 516920 h 667726"/>
                <a:gd name="connsiteX9" fmla="*/ 344998 w 371502"/>
                <a:gd name="connsiteY9" fmla="*/ 384398 h 667726"/>
                <a:gd name="connsiteX10" fmla="*/ 318493 w 371502"/>
                <a:gd name="connsiteY10" fmla="*/ 344642 h 667726"/>
                <a:gd name="connsiteX11" fmla="*/ 278737 w 371502"/>
                <a:gd name="connsiteY11" fmla="*/ 318137 h 667726"/>
                <a:gd name="connsiteX12" fmla="*/ 265485 w 371502"/>
                <a:gd name="connsiteY12" fmla="*/ 278381 h 667726"/>
                <a:gd name="connsiteX13" fmla="*/ 238980 w 371502"/>
                <a:gd name="connsiteY13" fmla="*/ 251876 h 667726"/>
                <a:gd name="connsiteX14" fmla="*/ 212476 w 371502"/>
                <a:gd name="connsiteY14" fmla="*/ 172363 h 667726"/>
                <a:gd name="connsiteX15" fmla="*/ 199224 w 371502"/>
                <a:gd name="connsiteY15" fmla="*/ 26589 h 667726"/>
                <a:gd name="connsiteX16" fmla="*/ 159467 w 371502"/>
                <a:gd name="connsiteY16" fmla="*/ 85 h 667726"/>
                <a:gd name="connsiteX17" fmla="*/ 66702 w 371502"/>
                <a:gd name="connsiteY17" fmla="*/ 26589 h 667726"/>
                <a:gd name="connsiteX18" fmla="*/ 40198 w 371502"/>
                <a:gd name="connsiteY18" fmla="*/ 66346 h 667726"/>
                <a:gd name="connsiteX19" fmla="*/ 13693 w 371502"/>
                <a:gd name="connsiteY19" fmla="*/ 92850 h 667726"/>
                <a:gd name="connsiteX20" fmla="*/ 441 w 371502"/>
                <a:gd name="connsiteY20" fmla="*/ 172363 h 66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1502" h="667726">
                  <a:moveTo>
                    <a:pt x="13693" y="119355"/>
                  </a:moveTo>
                  <a:cubicBezTo>
                    <a:pt x="47474" y="288251"/>
                    <a:pt x="3324" y="52532"/>
                    <a:pt x="40198" y="384398"/>
                  </a:cubicBezTo>
                  <a:cubicBezTo>
                    <a:pt x="41741" y="398282"/>
                    <a:pt x="50062" y="410603"/>
                    <a:pt x="53450" y="424155"/>
                  </a:cubicBezTo>
                  <a:lnTo>
                    <a:pt x="79954" y="530172"/>
                  </a:lnTo>
                  <a:cubicBezTo>
                    <a:pt x="84372" y="565511"/>
                    <a:pt x="82973" y="602077"/>
                    <a:pt x="93207" y="636189"/>
                  </a:cubicBezTo>
                  <a:cubicBezTo>
                    <a:pt x="111757" y="698021"/>
                    <a:pt x="247078" y="649957"/>
                    <a:pt x="252233" y="649442"/>
                  </a:cubicBezTo>
                  <a:cubicBezTo>
                    <a:pt x="252689" y="649328"/>
                    <a:pt x="338662" y="629272"/>
                    <a:pt x="344998" y="622937"/>
                  </a:cubicBezTo>
                  <a:cubicBezTo>
                    <a:pt x="354876" y="613060"/>
                    <a:pt x="354862" y="596733"/>
                    <a:pt x="358250" y="583181"/>
                  </a:cubicBezTo>
                  <a:cubicBezTo>
                    <a:pt x="363713" y="561329"/>
                    <a:pt x="367085" y="539007"/>
                    <a:pt x="371502" y="516920"/>
                  </a:cubicBezTo>
                  <a:cubicBezTo>
                    <a:pt x="366619" y="482738"/>
                    <a:pt x="363501" y="421404"/>
                    <a:pt x="344998" y="384398"/>
                  </a:cubicBezTo>
                  <a:cubicBezTo>
                    <a:pt x="337875" y="370152"/>
                    <a:pt x="329755" y="355904"/>
                    <a:pt x="318493" y="344642"/>
                  </a:cubicBezTo>
                  <a:cubicBezTo>
                    <a:pt x="307231" y="333380"/>
                    <a:pt x="291989" y="326972"/>
                    <a:pt x="278737" y="318137"/>
                  </a:cubicBezTo>
                  <a:cubicBezTo>
                    <a:pt x="274320" y="304885"/>
                    <a:pt x="272672" y="290359"/>
                    <a:pt x="265485" y="278381"/>
                  </a:cubicBezTo>
                  <a:cubicBezTo>
                    <a:pt x="259057" y="267667"/>
                    <a:pt x="244568" y="263051"/>
                    <a:pt x="238980" y="251876"/>
                  </a:cubicBezTo>
                  <a:cubicBezTo>
                    <a:pt x="226486" y="226888"/>
                    <a:pt x="212476" y="172363"/>
                    <a:pt x="212476" y="172363"/>
                  </a:cubicBezTo>
                  <a:cubicBezTo>
                    <a:pt x="208059" y="123772"/>
                    <a:pt x="213573" y="73223"/>
                    <a:pt x="199224" y="26589"/>
                  </a:cubicBezTo>
                  <a:cubicBezTo>
                    <a:pt x="194540" y="11366"/>
                    <a:pt x="175234" y="2337"/>
                    <a:pt x="159467" y="85"/>
                  </a:cubicBezTo>
                  <a:cubicBezTo>
                    <a:pt x="147820" y="-1579"/>
                    <a:pt x="81620" y="21616"/>
                    <a:pt x="66702" y="26589"/>
                  </a:cubicBezTo>
                  <a:cubicBezTo>
                    <a:pt x="57867" y="39841"/>
                    <a:pt x="50148" y="53909"/>
                    <a:pt x="40198" y="66346"/>
                  </a:cubicBezTo>
                  <a:cubicBezTo>
                    <a:pt x="32393" y="76102"/>
                    <a:pt x="20121" y="82136"/>
                    <a:pt x="13693" y="92850"/>
                  </a:cubicBezTo>
                  <a:cubicBezTo>
                    <a:pt x="-3750" y="121921"/>
                    <a:pt x="441" y="140702"/>
                    <a:pt x="441" y="172363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432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BF28-0105-4D5D-A6ED-408778AC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3AB3-BC55-4167-89A5-9BC890A30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73600A-9523-4A33-8ADE-6BC4CE3C5741}"/>
              </a:ext>
            </a:extLst>
          </p:cNvPr>
          <p:cNvGrpSpPr/>
          <p:nvPr/>
        </p:nvGrpSpPr>
        <p:grpSpPr>
          <a:xfrm>
            <a:off x="344488" y="390562"/>
            <a:ext cx="11503023" cy="6076875"/>
            <a:chOff x="13252" y="4277440"/>
            <a:chExt cx="5422900" cy="194295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76381B88-D58A-43D8-8009-67047A5498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97" b="33678"/>
            <a:stretch/>
          </p:blipFill>
          <p:spPr bwMode="auto">
            <a:xfrm>
              <a:off x="13252" y="4277440"/>
              <a:ext cx="5422900" cy="193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7F7B07-1B9D-4F16-8967-5A52FC71EFE8}"/>
                </a:ext>
              </a:extLst>
            </p:cNvPr>
            <p:cNvSpPr txBox="1"/>
            <p:nvPr/>
          </p:nvSpPr>
          <p:spPr>
            <a:xfrm>
              <a:off x="352793" y="5827515"/>
              <a:ext cx="311426" cy="3796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F56AF9-2F1E-463A-B9EC-464419FD4A56}"/>
                </a:ext>
              </a:extLst>
            </p:cNvPr>
            <p:cNvSpPr txBox="1"/>
            <p:nvPr/>
          </p:nvSpPr>
          <p:spPr>
            <a:xfrm>
              <a:off x="3124200" y="5840767"/>
              <a:ext cx="381000" cy="3796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F6E31F-AF18-4CE5-A7E3-41C83A7F196A}"/>
                </a:ext>
              </a:extLst>
            </p:cNvPr>
            <p:cNvSpPr/>
            <p:nvPr/>
          </p:nvSpPr>
          <p:spPr>
            <a:xfrm>
              <a:off x="2277738" y="4800600"/>
              <a:ext cx="922661" cy="4466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6CA0B8-E802-4A76-A927-2077CB45C7C8}"/>
                </a:ext>
              </a:extLst>
            </p:cNvPr>
            <p:cNvSpPr/>
            <p:nvPr/>
          </p:nvSpPr>
          <p:spPr>
            <a:xfrm>
              <a:off x="2441925" y="5237319"/>
              <a:ext cx="700834" cy="9657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357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9A7B-D836-49F5-92AF-B3BE007F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61" y="946666"/>
            <a:ext cx="3544889" cy="5295900"/>
          </a:xfrm>
        </p:spPr>
        <p:txBody>
          <a:bodyPr/>
          <a:lstStyle/>
          <a:p>
            <a:r>
              <a:rPr lang="en-US" dirty="0"/>
              <a:t>The Primitive Heart Tube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SV -&gt; A -&gt; V -&gt; BC -&gt; TA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Tube “Loops”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B965D-2ED9-41E3-9FB6-34768D15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52" y="533078"/>
            <a:ext cx="6570948" cy="579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0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132D-D78C-456F-A1E2-281FC73E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BC10-FA6F-482E-842C-AE0EE5E5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o.quizlet.com/i/M847EHGZFDMgXUnJhBrF9g.jpg">
            <a:extLst>
              <a:ext uri="{FF2B5EF4-FFF2-40B4-BE49-F238E27FC236}">
                <a16:creationId xmlns:a16="http://schemas.microsoft.com/office/drawing/2014/main" id="{900FE381-73F5-40D0-9830-D0F4AF57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2" y="585787"/>
            <a:ext cx="1155777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3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C6F3-F21B-428E-9BD3-BFE6BCFE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BFDE2-EA77-4EC9-88A9-B1EE72CD5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primitive heart tube loops, we need to establish 4 more divisions:</a:t>
            </a:r>
          </a:p>
          <a:p>
            <a:pPr lvl="1"/>
            <a:r>
              <a:rPr lang="en-US" dirty="0"/>
              <a:t>Atrial Separation</a:t>
            </a:r>
          </a:p>
          <a:p>
            <a:pPr lvl="1"/>
            <a:r>
              <a:rPr lang="en-US" dirty="0"/>
              <a:t>Ventricular Separation</a:t>
            </a:r>
          </a:p>
          <a:p>
            <a:pPr lvl="1"/>
            <a:r>
              <a:rPr lang="en-US" dirty="0"/>
              <a:t>Atrioventricular separation (Heart Valves)</a:t>
            </a:r>
          </a:p>
          <a:p>
            <a:pPr lvl="1"/>
            <a:r>
              <a:rPr lang="en-US" dirty="0"/>
              <a:t>Aorticopulmonary Septum</a:t>
            </a:r>
          </a:p>
          <a:p>
            <a:r>
              <a:rPr lang="en-US" dirty="0"/>
              <a:t>The central structure in these processes is the </a:t>
            </a:r>
            <a:r>
              <a:rPr lang="en-US" b="1" dirty="0"/>
              <a:t>endocardial cushion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3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FA1A-227B-4721-8810-A101AE5A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BDEE-3839-410D-84C2-5848D1526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A9E879-233A-405D-BC3A-A0A37C6793B3}"/>
              </a:ext>
            </a:extLst>
          </p:cNvPr>
          <p:cNvGrpSpPr/>
          <p:nvPr/>
        </p:nvGrpSpPr>
        <p:grpSpPr>
          <a:xfrm>
            <a:off x="2179426" y="201682"/>
            <a:ext cx="9323597" cy="6492736"/>
            <a:chOff x="985630" y="2590800"/>
            <a:chExt cx="6634370" cy="3993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DAF0B3-9A9D-4339-A1E7-731959E45406}"/>
                </a:ext>
              </a:extLst>
            </p:cNvPr>
            <p:cNvGrpSpPr/>
            <p:nvPr/>
          </p:nvGrpSpPr>
          <p:grpSpPr>
            <a:xfrm>
              <a:off x="985630" y="2590800"/>
              <a:ext cx="6260584" cy="3993875"/>
              <a:chOff x="990600" y="2590800"/>
              <a:chExt cx="6260584" cy="3993875"/>
            </a:xfrm>
          </p:grpSpPr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DF2E8AAC-FA28-4477-A2F5-A4105C4C23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866" b="67816"/>
              <a:stretch/>
            </p:blipFill>
            <p:spPr bwMode="auto">
              <a:xfrm>
                <a:off x="990600" y="2590800"/>
                <a:ext cx="6260584" cy="399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3BC3A9-2B73-4CDF-9965-3F7CFBEF5A77}"/>
                  </a:ext>
                </a:extLst>
              </p:cNvPr>
              <p:cNvSpPr txBox="1"/>
              <p:nvPr/>
            </p:nvSpPr>
            <p:spPr>
              <a:xfrm>
                <a:off x="5029200" y="5058441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25528DD-687E-4FC3-8DA3-E8E315E588E3}"/>
                  </a:ext>
                </a:extLst>
              </p:cNvPr>
              <p:cNvCxnSpPr/>
              <p:nvPr/>
            </p:nvCxnSpPr>
            <p:spPr>
              <a:xfrm>
                <a:off x="5029200" y="5243107"/>
                <a:ext cx="533400" cy="92333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7A03AE-15FD-4F2F-83C0-FA8A05D1944D}"/>
                </a:ext>
              </a:extLst>
            </p:cNvPr>
            <p:cNvSpPr/>
            <p:nvPr/>
          </p:nvSpPr>
          <p:spPr>
            <a:xfrm>
              <a:off x="5367130" y="4953000"/>
              <a:ext cx="225287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318C9D-E733-471B-B396-E9E9C711A9B9}"/>
                </a:ext>
              </a:extLst>
            </p:cNvPr>
            <p:cNvSpPr/>
            <p:nvPr/>
          </p:nvSpPr>
          <p:spPr>
            <a:xfrm>
              <a:off x="2667000" y="5427773"/>
              <a:ext cx="609600" cy="515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221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B7C5-2C00-43F6-BFA1-2DD0CDBF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Subdivision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E197-3891-484D-8EB7-D3B17A6C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NEED A HOLE BETWEEN THE ATRIA</a:t>
            </a:r>
          </a:p>
          <a:p>
            <a:r>
              <a:rPr lang="en-US" dirty="0"/>
              <a:t>Multiple steps: 2 sequential septa, 3 sequential openings = </a:t>
            </a:r>
            <a:r>
              <a:rPr lang="en-US" b="1" dirty="0"/>
              <a:t>5 structures</a:t>
            </a:r>
          </a:p>
          <a:p>
            <a:r>
              <a:rPr lang="en-US" dirty="0"/>
              <a:t>Common for mistakes to occur -&gt; congenital anomalies</a:t>
            </a:r>
            <a:r>
              <a:rPr lang="en-US" b="1" dirty="0"/>
              <a:t> (Atrial Septal Defects)</a:t>
            </a:r>
          </a:p>
        </p:txBody>
      </p:sp>
    </p:spTree>
    <p:extLst>
      <p:ext uri="{BB962C8B-B14F-4D97-AF65-F5344CB8AC3E}">
        <p14:creationId xmlns:p14="http://schemas.microsoft.com/office/powerpoint/2010/main" val="388251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494A-024D-4E44-A7C1-4BAF9AE4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775" y="-133350"/>
            <a:ext cx="10018713" cy="1752599"/>
          </a:xfrm>
        </p:spPr>
        <p:txBody>
          <a:bodyPr/>
          <a:lstStyle/>
          <a:p>
            <a:r>
              <a:rPr lang="en-US" dirty="0"/>
              <a:t>Atrial Subdivision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B9A0-EC90-4D28-BDF5-EA5A21A8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681" y="1047749"/>
            <a:ext cx="4495800" cy="5810251"/>
          </a:xfrm>
        </p:spPr>
        <p:txBody>
          <a:bodyPr>
            <a:normAutofit/>
          </a:bodyPr>
          <a:lstStyle/>
          <a:p>
            <a:r>
              <a:rPr lang="en-US" dirty="0"/>
              <a:t>Step 1: </a:t>
            </a:r>
            <a:r>
              <a:rPr lang="en-US" b="1" dirty="0"/>
              <a:t>Septum Primum </a:t>
            </a:r>
            <a:r>
              <a:rPr lang="en-US" dirty="0"/>
              <a:t>grows from the roof to the endocardial cushion</a:t>
            </a:r>
          </a:p>
          <a:p>
            <a:r>
              <a:rPr lang="en-US" dirty="0"/>
              <a:t>Step 2: </a:t>
            </a:r>
            <a:r>
              <a:rPr lang="en-US" b="1" dirty="0"/>
              <a:t>Foramen primum </a:t>
            </a:r>
            <a:r>
              <a:rPr lang="en-US" dirty="0"/>
              <a:t>is a consequence of downward growth</a:t>
            </a:r>
          </a:p>
          <a:p>
            <a:r>
              <a:rPr lang="en-US" dirty="0"/>
              <a:t>Step 3: Additional holes form in the septum primum which coalesce into the </a:t>
            </a:r>
            <a:r>
              <a:rPr lang="en-US" b="1" dirty="0"/>
              <a:t>foramen secundum</a:t>
            </a:r>
          </a:p>
          <a:p>
            <a:r>
              <a:rPr lang="en-US" dirty="0"/>
              <a:t>Step 4: </a:t>
            </a:r>
            <a:r>
              <a:rPr lang="en-US" b="1" dirty="0"/>
              <a:t>Septum secundum </a:t>
            </a:r>
            <a:r>
              <a:rPr lang="en-US" dirty="0"/>
              <a:t>begins to grow, leaving open the </a:t>
            </a:r>
            <a:r>
              <a:rPr lang="en-US" b="1" dirty="0"/>
              <a:t>foramen ovale</a:t>
            </a:r>
            <a:endParaRPr lang="en-US" dirty="0"/>
          </a:p>
        </p:txBody>
      </p:sp>
      <p:pic>
        <p:nvPicPr>
          <p:cNvPr id="4" name="Picture 4" descr="Image result for embryology of heart">
            <a:extLst>
              <a:ext uri="{FF2B5EF4-FFF2-40B4-BE49-F238E27FC236}">
                <a16:creationId xmlns:a16="http://schemas.microsoft.com/office/drawing/2014/main" id="{B04E4AEA-D55C-4876-84C2-3B936AD2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81" y="95627"/>
            <a:ext cx="6075776" cy="66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8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688A-E654-4F5D-8C97-E9437167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22" y="258365"/>
            <a:ext cx="10018713" cy="1752599"/>
          </a:xfrm>
        </p:spPr>
        <p:txBody>
          <a:bodyPr/>
          <a:lstStyle/>
          <a:p>
            <a:r>
              <a:rPr lang="en-US" dirty="0"/>
              <a:t>Atrial Subdivision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FB9F5-3B04-4CAF-B59D-ECA8F44A6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63B547-BEDA-4636-9414-53E679EA4FBF}"/>
              </a:ext>
            </a:extLst>
          </p:cNvPr>
          <p:cNvGrpSpPr/>
          <p:nvPr/>
        </p:nvGrpSpPr>
        <p:grpSpPr>
          <a:xfrm>
            <a:off x="3170259" y="1921232"/>
            <a:ext cx="6697641" cy="4612917"/>
            <a:chOff x="6272143" y="1596230"/>
            <a:chExt cx="2841377" cy="24793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F34452-10D4-4063-A981-1E4956E5BD0D}"/>
                </a:ext>
              </a:extLst>
            </p:cNvPr>
            <p:cNvGrpSpPr/>
            <p:nvPr/>
          </p:nvGrpSpPr>
          <p:grpSpPr>
            <a:xfrm>
              <a:off x="6272143" y="1596230"/>
              <a:ext cx="2841377" cy="2479316"/>
              <a:chOff x="6266180" y="1559284"/>
              <a:chExt cx="2841377" cy="2479316"/>
            </a:xfrm>
          </p:grpSpPr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5D1BC8FF-4CD1-4538-A73B-FE51E40E3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483"/>
              <a:stretch/>
            </p:blipFill>
            <p:spPr bwMode="auto">
              <a:xfrm>
                <a:off x="6266180" y="1559284"/>
                <a:ext cx="2841377" cy="247931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FC94A0-5AA1-4CF1-A609-DCDC29CF1248}"/>
                  </a:ext>
                </a:extLst>
              </p:cNvPr>
              <p:cNvSpPr txBox="1"/>
              <p:nvPr/>
            </p:nvSpPr>
            <p:spPr>
              <a:xfrm>
                <a:off x="6291419" y="3607289"/>
                <a:ext cx="798181" cy="3614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A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ABB89F-DA87-40C2-B36E-82364D6C75C4}"/>
                </a:ext>
              </a:extLst>
            </p:cNvPr>
            <p:cNvCxnSpPr/>
            <p:nvPr/>
          </p:nvCxnSpPr>
          <p:spPr>
            <a:xfrm>
              <a:off x="7543800" y="2105440"/>
              <a:ext cx="0" cy="228600"/>
            </a:xfrm>
            <a:prstGeom prst="line">
              <a:avLst/>
            </a:prstGeom>
            <a:ln w="57150">
              <a:solidFill>
                <a:srgbClr val="FDA9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829099-DE3C-4365-B965-CA00AC4CFBDA}"/>
                </a:ext>
              </a:extLst>
            </p:cNvPr>
            <p:cNvCxnSpPr/>
            <p:nvPr/>
          </p:nvCxnSpPr>
          <p:spPr>
            <a:xfrm flipV="1">
              <a:off x="7543800" y="2895600"/>
              <a:ext cx="457200" cy="1073136"/>
            </a:xfrm>
            <a:prstGeom prst="line">
              <a:avLst/>
            </a:prstGeom>
            <a:ln w="38100">
              <a:solidFill>
                <a:srgbClr val="FDA9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81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398F-EB96-4738-A8FF-F720B6A4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0193-E8EE-4F3E-A63D-576E49825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6CDFF3-4C0A-4731-BF3A-8F60B07B0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8" b="-20652"/>
          <a:stretch/>
        </p:blipFill>
        <p:spPr bwMode="auto">
          <a:xfrm>
            <a:off x="2125267" y="675183"/>
            <a:ext cx="7941466" cy="71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8B6D-0E6F-4E88-9B4E-C31126FF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449B-6CA4-465B-BA4B-4BF3456FE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basic anatomy/physiology of the heart</a:t>
            </a:r>
          </a:p>
          <a:p>
            <a:r>
              <a:rPr lang="en-US" b="1" dirty="0"/>
              <a:t>Heart Organogenesis</a:t>
            </a:r>
          </a:p>
          <a:p>
            <a:r>
              <a:rPr lang="en-US" b="1" dirty="0"/>
              <a:t>Prenatal Circulation</a:t>
            </a:r>
          </a:p>
          <a:p>
            <a:r>
              <a:rPr lang="en-US" b="1" dirty="0"/>
              <a:t>Neonatal changes</a:t>
            </a:r>
          </a:p>
          <a:p>
            <a:r>
              <a:rPr lang="en-US" dirty="0"/>
              <a:t>Clinical application of concepts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EA6E08B-B5AA-450F-8C1E-52E6EDB17FEF}"/>
              </a:ext>
            </a:extLst>
          </p:cNvPr>
          <p:cNvSpPr/>
          <p:nvPr/>
        </p:nvSpPr>
        <p:spPr>
          <a:xfrm rot="10800000">
            <a:off x="4979963" y="3626531"/>
            <a:ext cx="1828800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4761-4935-4081-A51C-D7315A2C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15C9-7314-4FAE-A138-46D68020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0766F-B827-497E-B6D3-289BB110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368970"/>
            <a:ext cx="8839200" cy="612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84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12FA-3AA6-4D84-ADB9-CE092B80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859" y="-323850"/>
            <a:ext cx="10018713" cy="1752599"/>
          </a:xfrm>
        </p:spPr>
        <p:txBody>
          <a:bodyPr/>
          <a:lstStyle/>
          <a:p>
            <a:r>
              <a:rPr lang="en-US" dirty="0"/>
              <a:t>Ventricular Subdivision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1D56-31BE-4943-AE99-FE6464D6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858" y="304799"/>
            <a:ext cx="10018713" cy="3124201"/>
          </a:xfrm>
        </p:spPr>
        <p:txBody>
          <a:bodyPr/>
          <a:lstStyle/>
          <a:p>
            <a:r>
              <a:rPr lang="en-US" b="1" dirty="0"/>
              <a:t>Interventricular Septum </a:t>
            </a:r>
            <a:r>
              <a:rPr lang="en-US" dirty="0"/>
              <a:t>grows from the floor to the endocardial cushion. Muscular and membranous parts.</a:t>
            </a:r>
          </a:p>
          <a:p>
            <a:r>
              <a:rPr lang="en-US" dirty="0"/>
              <a:t>Common for mistakes to occur -&gt; congenital anomalies (</a:t>
            </a:r>
            <a:r>
              <a:rPr lang="en-US" b="1" dirty="0"/>
              <a:t>Ventricular Septal Defect</a:t>
            </a:r>
            <a:r>
              <a:rPr lang="en-US" dirty="0"/>
              <a:t> VSD)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7C6A0-9922-40B6-9669-02F8B8E32CF5}"/>
              </a:ext>
            </a:extLst>
          </p:cNvPr>
          <p:cNvGrpSpPr/>
          <p:nvPr/>
        </p:nvGrpSpPr>
        <p:grpSpPr>
          <a:xfrm>
            <a:off x="430933" y="2685599"/>
            <a:ext cx="5589166" cy="3578318"/>
            <a:chOff x="5198165" y="826315"/>
            <a:chExt cx="3256722" cy="1731354"/>
          </a:xfrm>
        </p:grpSpPr>
        <p:pic>
          <p:nvPicPr>
            <p:cNvPr id="5" name="Picture 2" descr="Image result for embryology of heart">
              <a:extLst>
                <a:ext uri="{FF2B5EF4-FFF2-40B4-BE49-F238E27FC236}">
                  <a16:creationId xmlns:a16="http://schemas.microsoft.com/office/drawing/2014/main" id="{8664CB71-F8B9-4A18-9F0D-FF4B87C86A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68" b="72078"/>
            <a:stretch/>
          </p:blipFill>
          <p:spPr bwMode="auto">
            <a:xfrm>
              <a:off x="5198165" y="826315"/>
              <a:ext cx="3256722" cy="173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19EE35-7427-4832-8730-51BDD09E8700}"/>
                </a:ext>
              </a:extLst>
            </p:cNvPr>
            <p:cNvSpPr/>
            <p:nvPr/>
          </p:nvSpPr>
          <p:spPr>
            <a:xfrm>
              <a:off x="7924800" y="1143000"/>
              <a:ext cx="530087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A62480-B5BC-4995-8812-0251965E3E94}"/>
              </a:ext>
            </a:extLst>
          </p:cNvPr>
          <p:cNvGrpSpPr/>
          <p:nvPr/>
        </p:nvGrpSpPr>
        <p:grpSpPr>
          <a:xfrm>
            <a:off x="6389145" y="2731916"/>
            <a:ext cx="5323426" cy="4126084"/>
            <a:chOff x="4642642" y="2376178"/>
            <a:chExt cx="3309337" cy="20691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816318-21D3-49E3-8849-F3D8874A5727}"/>
                </a:ext>
              </a:extLst>
            </p:cNvPr>
            <p:cNvGrpSpPr/>
            <p:nvPr/>
          </p:nvGrpSpPr>
          <p:grpSpPr>
            <a:xfrm>
              <a:off x="4737724" y="2376178"/>
              <a:ext cx="3214255" cy="2069196"/>
              <a:chOff x="422878" y="2438400"/>
              <a:chExt cx="3214255" cy="206919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1EE5DA3-F25D-4A37-9045-83A48DCEE690}"/>
                  </a:ext>
                </a:extLst>
              </p:cNvPr>
              <p:cNvGrpSpPr/>
              <p:nvPr/>
            </p:nvGrpSpPr>
            <p:grpSpPr>
              <a:xfrm>
                <a:off x="422878" y="2438400"/>
                <a:ext cx="3214255" cy="1752600"/>
                <a:chOff x="422878" y="2438400"/>
                <a:chExt cx="3214255" cy="1752600"/>
              </a:xfrm>
            </p:grpSpPr>
            <p:pic>
              <p:nvPicPr>
                <p:cNvPr id="17" name="Picture 2" descr="Image result for embryology of heart">
                  <a:extLst>
                    <a:ext uri="{FF2B5EF4-FFF2-40B4-BE49-F238E27FC236}">
                      <a16:creationId xmlns:a16="http://schemas.microsoft.com/office/drawing/2014/main" id="{BF500450-E703-4541-B29E-02C1290712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808" r="48054" b="43981"/>
                <a:stretch/>
              </p:blipFill>
              <p:spPr bwMode="auto">
                <a:xfrm>
                  <a:off x="422878" y="2438400"/>
                  <a:ext cx="3214255" cy="1749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EB3B6FB-9EC0-47A8-9C2B-010A5E3BAE9B}"/>
                    </a:ext>
                  </a:extLst>
                </p:cNvPr>
                <p:cNvSpPr/>
                <p:nvPr/>
              </p:nvSpPr>
              <p:spPr>
                <a:xfrm>
                  <a:off x="3048000" y="2819400"/>
                  <a:ext cx="589133" cy="609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1D0CAD-566D-4AC5-B1EF-86271164BD1A}"/>
                    </a:ext>
                  </a:extLst>
                </p:cNvPr>
                <p:cNvSpPr/>
                <p:nvPr/>
              </p:nvSpPr>
              <p:spPr>
                <a:xfrm>
                  <a:off x="1219200" y="39624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EE5BA7-2D7F-4B8E-AED1-23A16E67F281}"/>
                  </a:ext>
                </a:extLst>
              </p:cNvPr>
              <p:cNvSpPr txBox="1"/>
              <p:nvPr/>
            </p:nvSpPr>
            <p:spPr>
              <a:xfrm>
                <a:off x="2421178" y="3984376"/>
                <a:ext cx="1176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 Narrow" panose="020B0606020202030204" pitchFamily="34" charset="0"/>
                  </a:rPr>
                  <a:t>Interventricular septum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8C30D8-85DB-44F4-B755-B744FA7B9552}"/>
                  </a:ext>
                </a:extLst>
              </p:cNvPr>
              <p:cNvCxnSpPr/>
              <p:nvPr/>
            </p:nvCxnSpPr>
            <p:spPr>
              <a:xfrm flipH="1" flipV="1">
                <a:off x="1905000" y="3872950"/>
                <a:ext cx="516178" cy="3730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92860B-B2A5-450D-8E21-281FE5DABDE0}"/>
                </a:ext>
              </a:extLst>
            </p:cNvPr>
            <p:cNvSpPr/>
            <p:nvPr/>
          </p:nvSpPr>
          <p:spPr>
            <a:xfrm>
              <a:off x="4642642" y="3622520"/>
              <a:ext cx="1120004" cy="48949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622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2705-B41B-45CC-866D-2419071B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5F6E-881A-4523-B670-84B1F460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C218A1-632F-4EE8-87CB-F3A6799A086A}"/>
              </a:ext>
            </a:extLst>
          </p:cNvPr>
          <p:cNvGrpSpPr/>
          <p:nvPr/>
        </p:nvGrpSpPr>
        <p:grpSpPr>
          <a:xfrm>
            <a:off x="0" y="891319"/>
            <a:ext cx="5420073" cy="5338032"/>
            <a:chOff x="1219200" y="4606068"/>
            <a:chExt cx="2226365" cy="20840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7CA120-BE25-49B7-AE04-84B260C7BC4A}"/>
                </a:ext>
              </a:extLst>
            </p:cNvPr>
            <p:cNvGrpSpPr/>
            <p:nvPr/>
          </p:nvGrpSpPr>
          <p:grpSpPr>
            <a:xfrm>
              <a:off x="1219200" y="4606068"/>
              <a:ext cx="2226365" cy="2027584"/>
              <a:chOff x="1219200" y="4606068"/>
              <a:chExt cx="2226365" cy="2027584"/>
            </a:xfrm>
          </p:grpSpPr>
          <p:pic>
            <p:nvPicPr>
              <p:cNvPr id="7" name="Picture 2" descr="Image result for embryology of heart">
                <a:extLst>
                  <a:ext uri="{FF2B5EF4-FFF2-40B4-BE49-F238E27FC236}">
                    <a16:creationId xmlns:a16="http://schemas.microsoft.com/office/drawing/2014/main" id="{0588F830-EE4D-495D-90CC-07481D879F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53" t="58455" r="66429" b="8847"/>
              <a:stretch/>
            </p:blipFill>
            <p:spPr bwMode="auto">
              <a:xfrm>
                <a:off x="1219200" y="4606069"/>
                <a:ext cx="2173356" cy="2027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B5D3FE-51C5-45D7-9B14-179147BF5C0C}"/>
                  </a:ext>
                </a:extLst>
              </p:cNvPr>
              <p:cNvSpPr/>
              <p:nvPr/>
            </p:nvSpPr>
            <p:spPr>
              <a:xfrm>
                <a:off x="1371600" y="4606068"/>
                <a:ext cx="609600" cy="4231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6F30D067-F1AD-4B8D-A312-76ABC1D2ACBA}"/>
                  </a:ext>
                </a:extLst>
              </p:cNvPr>
              <p:cNvSpPr/>
              <p:nvPr/>
            </p:nvSpPr>
            <p:spPr>
              <a:xfrm>
                <a:off x="3008243" y="5340626"/>
                <a:ext cx="437322" cy="649357"/>
              </a:xfrm>
              <a:custGeom>
                <a:avLst/>
                <a:gdLst>
                  <a:gd name="connsiteX0" fmla="*/ 437322 w 437322"/>
                  <a:gd name="connsiteY0" fmla="*/ 13252 h 649357"/>
                  <a:gd name="connsiteX1" fmla="*/ 371061 w 437322"/>
                  <a:gd name="connsiteY1" fmla="*/ 26504 h 649357"/>
                  <a:gd name="connsiteX2" fmla="*/ 251792 w 437322"/>
                  <a:gd name="connsiteY2" fmla="*/ 39757 h 649357"/>
                  <a:gd name="connsiteX3" fmla="*/ 225287 w 437322"/>
                  <a:gd name="connsiteY3" fmla="*/ 66261 h 649357"/>
                  <a:gd name="connsiteX4" fmla="*/ 212035 w 437322"/>
                  <a:gd name="connsiteY4" fmla="*/ 106017 h 649357"/>
                  <a:gd name="connsiteX5" fmla="*/ 172279 w 437322"/>
                  <a:gd name="connsiteY5" fmla="*/ 172278 h 649357"/>
                  <a:gd name="connsiteX6" fmla="*/ 132522 w 437322"/>
                  <a:gd name="connsiteY6" fmla="*/ 318052 h 649357"/>
                  <a:gd name="connsiteX7" fmla="*/ 92766 w 437322"/>
                  <a:gd name="connsiteY7" fmla="*/ 331304 h 649357"/>
                  <a:gd name="connsiteX8" fmla="*/ 79514 w 437322"/>
                  <a:gd name="connsiteY8" fmla="*/ 371061 h 649357"/>
                  <a:gd name="connsiteX9" fmla="*/ 26505 w 437322"/>
                  <a:gd name="connsiteY9" fmla="*/ 424070 h 649357"/>
                  <a:gd name="connsiteX10" fmla="*/ 13253 w 437322"/>
                  <a:gd name="connsiteY10" fmla="*/ 503583 h 649357"/>
                  <a:gd name="connsiteX11" fmla="*/ 0 w 437322"/>
                  <a:gd name="connsiteY11" fmla="*/ 543339 h 649357"/>
                  <a:gd name="connsiteX12" fmla="*/ 13253 w 437322"/>
                  <a:gd name="connsiteY12" fmla="*/ 596348 h 649357"/>
                  <a:gd name="connsiteX13" fmla="*/ 53009 w 437322"/>
                  <a:gd name="connsiteY13" fmla="*/ 622852 h 649357"/>
                  <a:gd name="connsiteX14" fmla="*/ 212035 w 437322"/>
                  <a:gd name="connsiteY14" fmla="*/ 649357 h 649357"/>
                  <a:gd name="connsiteX15" fmla="*/ 371061 w 437322"/>
                  <a:gd name="connsiteY15" fmla="*/ 636104 h 649357"/>
                  <a:gd name="connsiteX16" fmla="*/ 397566 w 437322"/>
                  <a:gd name="connsiteY16" fmla="*/ 569844 h 649357"/>
                  <a:gd name="connsiteX17" fmla="*/ 410818 w 437322"/>
                  <a:gd name="connsiteY17" fmla="*/ 410817 h 649357"/>
                  <a:gd name="connsiteX18" fmla="*/ 437322 w 437322"/>
                  <a:gd name="connsiteY18" fmla="*/ 291548 h 649357"/>
                  <a:gd name="connsiteX19" fmla="*/ 424070 w 437322"/>
                  <a:gd name="connsiteY19" fmla="*/ 159026 h 649357"/>
                  <a:gd name="connsiteX20" fmla="*/ 410818 w 437322"/>
                  <a:gd name="connsiteY20" fmla="*/ 119270 h 649357"/>
                  <a:gd name="connsiteX21" fmla="*/ 397566 w 437322"/>
                  <a:gd name="connsiteY21" fmla="*/ 53009 h 649357"/>
                  <a:gd name="connsiteX22" fmla="*/ 384314 w 437322"/>
                  <a:gd name="connsiteY22" fmla="*/ 0 h 64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7322" h="649357">
                    <a:moveTo>
                      <a:pt x="437322" y="13252"/>
                    </a:moveTo>
                    <a:cubicBezTo>
                      <a:pt x="415235" y="17669"/>
                      <a:pt x="393359" y="23318"/>
                      <a:pt x="371061" y="26504"/>
                    </a:cubicBezTo>
                    <a:cubicBezTo>
                      <a:pt x="331462" y="32161"/>
                      <a:pt x="290384" y="29232"/>
                      <a:pt x="251792" y="39757"/>
                    </a:cubicBezTo>
                    <a:cubicBezTo>
                      <a:pt x="239738" y="43045"/>
                      <a:pt x="234122" y="57426"/>
                      <a:pt x="225287" y="66261"/>
                    </a:cubicBezTo>
                    <a:cubicBezTo>
                      <a:pt x="220870" y="79513"/>
                      <a:pt x="219222" y="94039"/>
                      <a:pt x="212035" y="106017"/>
                    </a:cubicBezTo>
                    <a:cubicBezTo>
                      <a:pt x="171854" y="172986"/>
                      <a:pt x="193730" y="86473"/>
                      <a:pt x="172279" y="172278"/>
                    </a:cubicBezTo>
                    <a:cubicBezTo>
                      <a:pt x="168156" y="188769"/>
                      <a:pt x="148031" y="312882"/>
                      <a:pt x="132522" y="318052"/>
                    </a:cubicBezTo>
                    <a:lnTo>
                      <a:pt x="92766" y="331304"/>
                    </a:lnTo>
                    <a:cubicBezTo>
                      <a:pt x="88349" y="344556"/>
                      <a:pt x="87633" y="359694"/>
                      <a:pt x="79514" y="371061"/>
                    </a:cubicBezTo>
                    <a:cubicBezTo>
                      <a:pt x="64990" y="391395"/>
                      <a:pt x="26505" y="424070"/>
                      <a:pt x="26505" y="424070"/>
                    </a:cubicBezTo>
                    <a:cubicBezTo>
                      <a:pt x="22088" y="450574"/>
                      <a:pt x="19082" y="477353"/>
                      <a:pt x="13253" y="503583"/>
                    </a:cubicBezTo>
                    <a:cubicBezTo>
                      <a:pt x="10223" y="517219"/>
                      <a:pt x="0" y="529370"/>
                      <a:pt x="0" y="543339"/>
                    </a:cubicBezTo>
                    <a:cubicBezTo>
                      <a:pt x="0" y="561553"/>
                      <a:pt x="3150" y="581193"/>
                      <a:pt x="13253" y="596348"/>
                    </a:cubicBezTo>
                    <a:cubicBezTo>
                      <a:pt x="22088" y="609600"/>
                      <a:pt x="38763" y="615729"/>
                      <a:pt x="53009" y="622852"/>
                    </a:cubicBezTo>
                    <a:cubicBezTo>
                      <a:pt x="97410" y="645052"/>
                      <a:pt x="174249" y="645158"/>
                      <a:pt x="212035" y="649357"/>
                    </a:cubicBezTo>
                    <a:cubicBezTo>
                      <a:pt x="265044" y="644939"/>
                      <a:pt x="322169" y="657057"/>
                      <a:pt x="371061" y="636104"/>
                    </a:cubicBezTo>
                    <a:cubicBezTo>
                      <a:pt x="392926" y="626733"/>
                      <a:pt x="393432" y="593270"/>
                      <a:pt x="397566" y="569844"/>
                    </a:cubicBezTo>
                    <a:cubicBezTo>
                      <a:pt x="406810" y="517461"/>
                      <a:pt x="404944" y="463684"/>
                      <a:pt x="410818" y="410817"/>
                    </a:cubicBezTo>
                    <a:cubicBezTo>
                      <a:pt x="418592" y="340848"/>
                      <a:pt x="419615" y="344670"/>
                      <a:pt x="437322" y="291548"/>
                    </a:cubicBezTo>
                    <a:cubicBezTo>
                      <a:pt x="432905" y="247374"/>
                      <a:pt x="430820" y="202904"/>
                      <a:pt x="424070" y="159026"/>
                    </a:cubicBezTo>
                    <a:cubicBezTo>
                      <a:pt x="421946" y="145220"/>
                      <a:pt x="414206" y="132822"/>
                      <a:pt x="410818" y="119270"/>
                    </a:cubicBezTo>
                    <a:cubicBezTo>
                      <a:pt x="405355" y="97418"/>
                      <a:pt x="403029" y="74861"/>
                      <a:pt x="397566" y="53009"/>
                    </a:cubicBezTo>
                    <a:cubicBezTo>
                      <a:pt x="382917" y="-5588"/>
                      <a:pt x="384314" y="31853"/>
                      <a:pt x="38431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029F31-4452-4A95-96E7-7E57BC486961}"/>
                </a:ext>
              </a:extLst>
            </p:cNvPr>
            <p:cNvSpPr txBox="1"/>
            <p:nvPr/>
          </p:nvSpPr>
          <p:spPr>
            <a:xfrm>
              <a:off x="1246816" y="6320758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0B7FAA-B879-4FE9-B5DC-3E5E1A9880F0}"/>
              </a:ext>
            </a:extLst>
          </p:cNvPr>
          <p:cNvGrpSpPr/>
          <p:nvPr/>
        </p:nvGrpSpPr>
        <p:grpSpPr>
          <a:xfrm>
            <a:off x="5636208" y="891316"/>
            <a:ext cx="6488561" cy="5193471"/>
            <a:chOff x="4809451" y="4348569"/>
            <a:chExt cx="3089448" cy="23787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7830297-2C86-42A9-A2E5-B2898C504662}"/>
                </a:ext>
              </a:extLst>
            </p:cNvPr>
            <p:cNvGrpSpPr/>
            <p:nvPr/>
          </p:nvGrpSpPr>
          <p:grpSpPr>
            <a:xfrm>
              <a:off x="4809451" y="4348569"/>
              <a:ext cx="3089448" cy="2378765"/>
              <a:chOff x="4809451" y="4348569"/>
              <a:chExt cx="3089448" cy="2378765"/>
            </a:xfrm>
          </p:grpSpPr>
          <p:pic>
            <p:nvPicPr>
              <p:cNvPr id="13" name="Picture 2" descr="Image result for embryology of heart">
                <a:extLst>
                  <a:ext uri="{FF2B5EF4-FFF2-40B4-BE49-F238E27FC236}">
                    <a16:creationId xmlns:a16="http://schemas.microsoft.com/office/drawing/2014/main" id="{FC188DCA-9D2D-4953-9403-3256BD057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78" t="55460" r="22310" b="6605"/>
              <a:stretch/>
            </p:blipFill>
            <p:spPr bwMode="auto">
              <a:xfrm>
                <a:off x="4809451" y="4375073"/>
                <a:ext cx="3051313" cy="2352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9C17961-9AAB-4BF1-89F6-1D5D59E54B4A}"/>
                  </a:ext>
                </a:extLst>
              </p:cNvPr>
              <p:cNvSpPr/>
              <p:nvPr/>
            </p:nvSpPr>
            <p:spPr>
              <a:xfrm>
                <a:off x="6934200" y="5340626"/>
                <a:ext cx="964699" cy="1293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143746-3F61-4EDD-AECB-41CD7B79E199}"/>
                  </a:ext>
                </a:extLst>
              </p:cNvPr>
              <p:cNvSpPr/>
              <p:nvPr/>
            </p:nvSpPr>
            <p:spPr>
              <a:xfrm>
                <a:off x="7416549" y="4606068"/>
                <a:ext cx="444215" cy="4231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2A9F49-D5C1-40D1-BE87-50544D22E04C}"/>
                  </a:ext>
                </a:extLst>
              </p:cNvPr>
              <p:cNvSpPr/>
              <p:nvPr/>
            </p:nvSpPr>
            <p:spPr>
              <a:xfrm>
                <a:off x="4809451" y="4606069"/>
                <a:ext cx="295949" cy="423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0EE9DE-A266-41DF-9B85-D1CAFFD640B6}"/>
                  </a:ext>
                </a:extLst>
              </p:cNvPr>
              <p:cNvSpPr/>
              <p:nvPr/>
            </p:nvSpPr>
            <p:spPr>
              <a:xfrm>
                <a:off x="6096000" y="4348569"/>
                <a:ext cx="239107" cy="147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1187A1-AEF7-42EA-BA10-5EB0D8A0534F}"/>
                </a:ext>
              </a:extLst>
            </p:cNvPr>
            <p:cNvSpPr txBox="1"/>
            <p:nvPr/>
          </p:nvSpPr>
          <p:spPr>
            <a:xfrm>
              <a:off x="5105400" y="6320757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48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7CA7-DD72-40EF-9411-51B2D3C6E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0" y="933451"/>
            <a:ext cx="4073523" cy="4857750"/>
          </a:xfrm>
        </p:spPr>
        <p:txBody>
          <a:bodyPr/>
          <a:lstStyle/>
          <a:p>
            <a:r>
              <a:rPr lang="en-US" dirty="0"/>
              <a:t>Membranous (70%)</a:t>
            </a:r>
          </a:p>
          <a:p>
            <a:endParaRPr lang="en-US" dirty="0"/>
          </a:p>
          <a:p>
            <a:r>
              <a:rPr lang="en-US" dirty="0"/>
              <a:t>Muscular (20%)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7326B4-5CCD-431F-A8F4-622C71AD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610047"/>
            <a:ext cx="5981700" cy="578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7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38BF-6246-4079-AB8A-D30E7B03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E250-E5ED-4A5B-B5D4-7C8BFD80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pitteng\AppData\Local\Microsoft\Windows\Temporary Internet Files\Content.IE5\LVGO0BA6\figure_16.12.jpg">
            <a:extLst>
              <a:ext uri="{FF2B5EF4-FFF2-40B4-BE49-F238E27FC236}">
                <a16:creationId xmlns:a16="http://schemas.microsoft.com/office/drawing/2014/main" id="{3EA2BE6A-6FC9-486B-8ED7-DEF73FDB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80" y="415807"/>
            <a:ext cx="8707439" cy="602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15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5D2-D33F-45C3-838D-09E47A3A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1" y="-742950"/>
            <a:ext cx="4611689" cy="3695700"/>
          </a:xfrm>
        </p:spPr>
        <p:txBody>
          <a:bodyPr/>
          <a:lstStyle/>
          <a:p>
            <a:r>
              <a:rPr lang="en-US" dirty="0"/>
              <a:t>Atrioventricular Septation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2D90-7517-4C11-AC66-92B78F501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310" y="1562099"/>
            <a:ext cx="4611690" cy="4191001"/>
          </a:xfrm>
        </p:spPr>
        <p:txBody>
          <a:bodyPr/>
          <a:lstStyle/>
          <a:p>
            <a:r>
              <a:rPr lang="en-US" dirty="0"/>
              <a:t>Arise from the </a:t>
            </a:r>
            <a:r>
              <a:rPr lang="en-US" b="1" dirty="0"/>
              <a:t>endocardial cushions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FD1EED-F5D2-4224-8805-39E5A8E46F2C}"/>
              </a:ext>
            </a:extLst>
          </p:cNvPr>
          <p:cNvGrpSpPr/>
          <p:nvPr/>
        </p:nvGrpSpPr>
        <p:grpSpPr>
          <a:xfrm>
            <a:off x="1944516" y="-742950"/>
            <a:ext cx="4795692" cy="3859553"/>
            <a:chOff x="1190463" y="4606068"/>
            <a:chExt cx="2255102" cy="2027584"/>
          </a:xfrm>
        </p:grpSpPr>
        <p:pic>
          <p:nvPicPr>
            <p:cNvPr id="7" name="Picture 2" descr="Image result for embryology of heart">
              <a:extLst>
                <a:ext uri="{FF2B5EF4-FFF2-40B4-BE49-F238E27FC236}">
                  <a16:creationId xmlns:a16="http://schemas.microsoft.com/office/drawing/2014/main" id="{0D316620-9605-4647-9D20-A18D4C365A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3" t="58455" r="66429" b="8847"/>
            <a:stretch/>
          </p:blipFill>
          <p:spPr bwMode="auto">
            <a:xfrm>
              <a:off x="1190463" y="4606069"/>
              <a:ext cx="2173356" cy="2027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6FE672-AA78-402C-839B-A7A8A417D90A}"/>
                </a:ext>
              </a:extLst>
            </p:cNvPr>
            <p:cNvSpPr/>
            <p:nvPr/>
          </p:nvSpPr>
          <p:spPr>
            <a:xfrm>
              <a:off x="1371600" y="4606068"/>
              <a:ext cx="609600" cy="423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6FBA402B-9BBA-4FFF-9408-BB8D1ACDC571}"/>
                </a:ext>
              </a:extLst>
            </p:cNvPr>
            <p:cNvSpPr/>
            <p:nvPr/>
          </p:nvSpPr>
          <p:spPr>
            <a:xfrm>
              <a:off x="3008243" y="5340626"/>
              <a:ext cx="437322" cy="649357"/>
            </a:xfrm>
            <a:custGeom>
              <a:avLst/>
              <a:gdLst>
                <a:gd name="connsiteX0" fmla="*/ 437322 w 437322"/>
                <a:gd name="connsiteY0" fmla="*/ 13252 h 649357"/>
                <a:gd name="connsiteX1" fmla="*/ 371061 w 437322"/>
                <a:gd name="connsiteY1" fmla="*/ 26504 h 649357"/>
                <a:gd name="connsiteX2" fmla="*/ 251792 w 437322"/>
                <a:gd name="connsiteY2" fmla="*/ 39757 h 649357"/>
                <a:gd name="connsiteX3" fmla="*/ 225287 w 437322"/>
                <a:gd name="connsiteY3" fmla="*/ 66261 h 649357"/>
                <a:gd name="connsiteX4" fmla="*/ 212035 w 437322"/>
                <a:gd name="connsiteY4" fmla="*/ 106017 h 649357"/>
                <a:gd name="connsiteX5" fmla="*/ 172279 w 437322"/>
                <a:gd name="connsiteY5" fmla="*/ 172278 h 649357"/>
                <a:gd name="connsiteX6" fmla="*/ 132522 w 437322"/>
                <a:gd name="connsiteY6" fmla="*/ 318052 h 649357"/>
                <a:gd name="connsiteX7" fmla="*/ 92766 w 437322"/>
                <a:gd name="connsiteY7" fmla="*/ 331304 h 649357"/>
                <a:gd name="connsiteX8" fmla="*/ 79514 w 437322"/>
                <a:gd name="connsiteY8" fmla="*/ 371061 h 649357"/>
                <a:gd name="connsiteX9" fmla="*/ 26505 w 437322"/>
                <a:gd name="connsiteY9" fmla="*/ 424070 h 649357"/>
                <a:gd name="connsiteX10" fmla="*/ 13253 w 437322"/>
                <a:gd name="connsiteY10" fmla="*/ 503583 h 649357"/>
                <a:gd name="connsiteX11" fmla="*/ 0 w 437322"/>
                <a:gd name="connsiteY11" fmla="*/ 543339 h 649357"/>
                <a:gd name="connsiteX12" fmla="*/ 13253 w 437322"/>
                <a:gd name="connsiteY12" fmla="*/ 596348 h 649357"/>
                <a:gd name="connsiteX13" fmla="*/ 53009 w 437322"/>
                <a:gd name="connsiteY13" fmla="*/ 622852 h 649357"/>
                <a:gd name="connsiteX14" fmla="*/ 212035 w 437322"/>
                <a:gd name="connsiteY14" fmla="*/ 649357 h 649357"/>
                <a:gd name="connsiteX15" fmla="*/ 371061 w 437322"/>
                <a:gd name="connsiteY15" fmla="*/ 636104 h 649357"/>
                <a:gd name="connsiteX16" fmla="*/ 397566 w 437322"/>
                <a:gd name="connsiteY16" fmla="*/ 569844 h 649357"/>
                <a:gd name="connsiteX17" fmla="*/ 410818 w 437322"/>
                <a:gd name="connsiteY17" fmla="*/ 410817 h 649357"/>
                <a:gd name="connsiteX18" fmla="*/ 437322 w 437322"/>
                <a:gd name="connsiteY18" fmla="*/ 291548 h 649357"/>
                <a:gd name="connsiteX19" fmla="*/ 424070 w 437322"/>
                <a:gd name="connsiteY19" fmla="*/ 159026 h 649357"/>
                <a:gd name="connsiteX20" fmla="*/ 410818 w 437322"/>
                <a:gd name="connsiteY20" fmla="*/ 119270 h 649357"/>
                <a:gd name="connsiteX21" fmla="*/ 397566 w 437322"/>
                <a:gd name="connsiteY21" fmla="*/ 53009 h 649357"/>
                <a:gd name="connsiteX22" fmla="*/ 384314 w 437322"/>
                <a:gd name="connsiteY22" fmla="*/ 0 h 64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7322" h="649357">
                  <a:moveTo>
                    <a:pt x="437322" y="13252"/>
                  </a:moveTo>
                  <a:cubicBezTo>
                    <a:pt x="415235" y="17669"/>
                    <a:pt x="393359" y="23318"/>
                    <a:pt x="371061" y="26504"/>
                  </a:cubicBezTo>
                  <a:cubicBezTo>
                    <a:pt x="331462" y="32161"/>
                    <a:pt x="290384" y="29232"/>
                    <a:pt x="251792" y="39757"/>
                  </a:cubicBezTo>
                  <a:cubicBezTo>
                    <a:pt x="239738" y="43045"/>
                    <a:pt x="234122" y="57426"/>
                    <a:pt x="225287" y="66261"/>
                  </a:cubicBezTo>
                  <a:cubicBezTo>
                    <a:pt x="220870" y="79513"/>
                    <a:pt x="219222" y="94039"/>
                    <a:pt x="212035" y="106017"/>
                  </a:cubicBezTo>
                  <a:cubicBezTo>
                    <a:pt x="171854" y="172986"/>
                    <a:pt x="193730" y="86473"/>
                    <a:pt x="172279" y="172278"/>
                  </a:cubicBezTo>
                  <a:cubicBezTo>
                    <a:pt x="168156" y="188769"/>
                    <a:pt x="148031" y="312882"/>
                    <a:pt x="132522" y="318052"/>
                  </a:cubicBezTo>
                  <a:lnTo>
                    <a:pt x="92766" y="331304"/>
                  </a:lnTo>
                  <a:cubicBezTo>
                    <a:pt x="88349" y="344556"/>
                    <a:pt x="87633" y="359694"/>
                    <a:pt x="79514" y="371061"/>
                  </a:cubicBezTo>
                  <a:cubicBezTo>
                    <a:pt x="64990" y="391395"/>
                    <a:pt x="26505" y="424070"/>
                    <a:pt x="26505" y="424070"/>
                  </a:cubicBezTo>
                  <a:cubicBezTo>
                    <a:pt x="22088" y="450574"/>
                    <a:pt x="19082" y="477353"/>
                    <a:pt x="13253" y="503583"/>
                  </a:cubicBezTo>
                  <a:cubicBezTo>
                    <a:pt x="10223" y="517219"/>
                    <a:pt x="0" y="529370"/>
                    <a:pt x="0" y="543339"/>
                  </a:cubicBezTo>
                  <a:cubicBezTo>
                    <a:pt x="0" y="561553"/>
                    <a:pt x="3150" y="581193"/>
                    <a:pt x="13253" y="596348"/>
                  </a:cubicBezTo>
                  <a:cubicBezTo>
                    <a:pt x="22088" y="609600"/>
                    <a:pt x="38763" y="615729"/>
                    <a:pt x="53009" y="622852"/>
                  </a:cubicBezTo>
                  <a:cubicBezTo>
                    <a:pt x="97410" y="645052"/>
                    <a:pt x="174249" y="645158"/>
                    <a:pt x="212035" y="649357"/>
                  </a:cubicBezTo>
                  <a:cubicBezTo>
                    <a:pt x="265044" y="644939"/>
                    <a:pt x="322169" y="657057"/>
                    <a:pt x="371061" y="636104"/>
                  </a:cubicBezTo>
                  <a:cubicBezTo>
                    <a:pt x="392926" y="626733"/>
                    <a:pt x="393432" y="593270"/>
                    <a:pt x="397566" y="569844"/>
                  </a:cubicBezTo>
                  <a:cubicBezTo>
                    <a:pt x="406810" y="517461"/>
                    <a:pt x="404944" y="463684"/>
                    <a:pt x="410818" y="410817"/>
                  </a:cubicBezTo>
                  <a:cubicBezTo>
                    <a:pt x="418592" y="340848"/>
                    <a:pt x="419615" y="344670"/>
                    <a:pt x="437322" y="291548"/>
                  </a:cubicBezTo>
                  <a:cubicBezTo>
                    <a:pt x="432905" y="247374"/>
                    <a:pt x="430820" y="202904"/>
                    <a:pt x="424070" y="159026"/>
                  </a:cubicBezTo>
                  <a:cubicBezTo>
                    <a:pt x="421946" y="145220"/>
                    <a:pt x="414206" y="132822"/>
                    <a:pt x="410818" y="119270"/>
                  </a:cubicBezTo>
                  <a:cubicBezTo>
                    <a:pt x="405355" y="97418"/>
                    <a:pt x="403029" y="74861"/>
                    <a:pt x="397566" y="53009"/>
                  </a:cubicBezTo>
                  <a:cubicBezTo>
                    <a:pt x="382917" y="-5588"/>
                    <a:pt x="384314" y="31853"/>
                    <a:pt x="3843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D23B62-7B0B-496B-9207-8B821E947234}"/>
              </a:ext>
            </a:extLst>
          </p:cNvPr>
          <p:cNvGrpSpPr/>
          <p:nvPr/>
        </p:nvGrpSpPr>
        <p:grpSpPr>
          <a:xfrm>
            <a:off x="2128518" y="3116603"/>
            <a:ext cx="4611690" cy="3859551"/>
            <a:chOff x="4809451" y="4348569"/>
            <a:chExt cx="3089448" cy="23787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CAB11-BFD7-461D-95D5-307414E2CFD7}"/>
                </a:ext>
              </a:extLst>
            </p:cNvPr>
            <p:cNvGrpSpPr/>
            <p:nvPr/>
          </p:nvGrpSpPr>
          <p:grpSpPr>
            <a:xfrm>
              <a:off x="4809451" y="4348569"/>
              <a:ext cx="3089448" cy="2378765"/>
              <a:chOff x="4809451" y="4348569"/>
              <a:chExt cx="3089448" cy="2378765"/>
            </a:xfrm>
          </p:grpSpPr>
          <p:pic>
            <p:nvPicPr>
              <p:cNvPr id="13" name="Picture 2" descr="Image result for embryology of heart">
                <a:extLst>
                  <a:ext uri="{FF2B5EF4-FFF2-40B4-BE49-F238E27FC236}">
                    <a16:creationId xmlns:a16="http://schemas.microsoft.com/office/drawing/2014/main" id="{5850D287-867B-4CAD-A2B4-8551FC21E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78" t="55460" r="22310" b="6605"/>
              <a:stretch/>
            </p:blipFill>
            <p:spPr bwMode="auto">
              <a:xfrm>
                <a:off x="4809451" y="4375073"/>
                <a:ext cx="3051313" cy="2352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5078311-A4CF-4982-87C4-3AED6DB669D4}"/>
                  </a:ext>
                </a:extLst>
              </p:cNvPr>
              <p:cNvSpPr/>
              <p:nvPr/>
            </p:nvSpPr>
            <p:spPr>
              <a:xfrm>
                <a:off x="6934200" y="5340626"/>
                <a:ext cx="964699" cy="1293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02EDA6-F156-410F-BACC-57C9242F19CF}"/>
                  </a:ext>
                </a:extLst>
              </p:cNvPr>
              <p:cNvSpPr/>
              <p:nvPr/>
            </p:nvSpPr>
            <p:spPr>
              <a:xfrm>
                <a:off x="7416549" y="4606068"/>
                <a:ext cx="444215" cy="4231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D26CF2-A75C-44C7-9442-B834BCDBF763}"/>
                  </a:ext>
                </a:extLst>
              </p:cNvPr>
              <p:cNvSpPr/>
              <p:nvPr/>
            </p:nvSpPr>
            <p:spPr>
              <a:xfrm>
                <a:off x="4809451" y="4606069"/>
                <a:ext cx="295949" cy="423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422D1B3-3141-47FA-92FA-471B40115108}"/>
                  </a:ext>
                </a:extLst>
              </p:cNvPr>
              <p:cNvSpPr/>
              <p:nvPr/>
            </p:nvSpPr>
            <p:spPr>
              <a:xfrm>
                <a:off x="6096000" y="4348569"/>
                <a:ext cx="239107" cy="147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92D93E-DD99-4DB5-9164-E6EAAE89B1BE}"/>
                </a:ext>
              </a:extLst>
            </p:cNvPr>
            <p:cNvSpPr txBox="1"/>
            <p:nvPr/>
          </p:nvSpPr>
          <p:spPr>
            <a:xfrm>
              <a:off x="5105400" y="6320757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173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3C4B-2A5A-454D-A9D0-1BC7553F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Aortiopulmonary</a:t>
            </a:r>
            <a:r>
              <a:rPr lang="en-US" dirty="0"/>
              <a:t> Septation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BCB7-9B6E-4AE5-A305-00BF7F34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1" y="1866899"/>
            <a:ext cx="4573590" cy="312420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Truncus Arteriosus </a:t>
            </a:r>
            <a:r>
              <a:rPr lang="en-US" dirty="0"/>
              <a:t>subdivides into the </a:t>
            </a:r>
            <a:r>
              <a:rPr lang="en-US" b="1" dirty="0"/>
              <a:t>aorta</a:t>
            </a:r>
            <a:r>
              <a:rPr lang="en-US" dirty="0"/>
              <a:t> and </a:t>
            </a:r>
            <a:r>
              <a:rPr lang="en-US" b="1" dirty="0"/>
              <a:t>pulmonary artery</a:t>
            </a:r>
          </a:p>
          <a:p>
            <a:r>
              <a:rPr lang="en-US" b="1" dirty="0"/>
              <a:t>A longitudinal septum forms and twists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F0197-F9B3-4E02-B2B5-6DF6E5764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65507" r="4519"/>
          <a:stretch/>
        </p:blipFill>
        <p:spPr bwMode="auto">
          <a:xfrm>
            <a:off x="5560944" y="2130289"/>
            <a:ext cx="7232648" cy="41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017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C56C-C2E4-4544-91FD-0E6E96EF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602483"/>
            <a:ext cx="10018713" cy="1752599"/>
          </a:xfrm>
        </p:spPr>
        <p:txBody>
          <a:bodyPr/>
          <a:lstStyle/>
          <a:p>
            <a:r>
              <a:rPr lang="en-US" dirty="0"/>
              <a:t>Prenatal Circulation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69B695-A1B3-4003-AB8A-43D65A4291E5}"/>
              </a:ext>
            </a:extLst>
          </p:cNvPr>
          <p:cNvGrpSpPr/>
          <p:nvPr/>
        </p:nvGrpSpPr>
        <p:grpSpPr>
          <a:xfrm>
            <a:off x="6592186" y="540538"/>
            <a:ext cx="4646428" cy="6246291"/>
            <a:chOff x="3124199" y="119812"/>
            <a:chExt cx="5488429" cy="6661987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FD31EC2A-22F5-4E20-AAD6-249F34268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199" y="119812"/>
              <a:ext cx="5488429" cy="666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815ED5-4812-44A0-8FEA-1FCD48185695}"/>
                </a:ext>
              </a:extLst>
            </p:cNvPr>
            <p:cNvSpPr/>
            <p:nvPr/>
          </p:nvSpPr>
          <p:spPr>
            <a:xfrm>
              <a:off x="3124200" y="4495800"/>
              <a:ext cx="990600" cy="228600"/>
            </a:xfrm>
            <a:prstGeom prst="rect">
              <a:avLst/>
            </a:prstGeom>
            <a:noFill/>
            <a:ln>
              <a:solidFill>
                <a:srgbClr val="F109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ACC5AC-F16D-432B-84FD-91E26BB23558}"/>
                </a:ext>
              </a:extLst>
            </p:cNvPr>
            <p:cNvSpPr/>
            <p:nvPr/>
          </p:nvSpPr>
          <p:spPr>
            <a:xfrm>
              <a:off x="3962400" y="5410200"/>
              <a:ext cx="495300" cy="304800"/>
            </a:xfrm>
            <a:prstGeom prst="rect">
              <a:avLst/>
            </a:prstGeom>
            <a:noFill/>
            <a:ln>
              <a:solidFill>
                <a:srgbClr val="9600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60A1E4-D7F7-4910-8A21-7753B2F499EE}"/>
                </a:ext>
              </a:extLst>
            </p:cNvPr>
            <p:cNvSpPr/>
            <p:nvPr/>
          </p:nvSpPr>
          <p:spPr>
            <a:xfrm>
              <a:off x="5257800" y="2971800"/>
              <a:ext cx="914400" cy="304800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1B011F-9101-465A-8D32-B88BA3D32514}"/>
                </a:ext>
              </a:extLst>
            </p:cNvPr>
            <p:cNvSpPr/>
            <p:nvPr/>
          </p:nvSpPr>
          <p:spPr>
            <a:xfrm>
              <a:off x="6705600" y="838199"/>
              <a:ext cx="914400" cy="304799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2C5D0B3-00A2-4479-B385-5CD14D042614}"/>
                </a:ext>
              </a:extLst>
            </p:cNvPr>
            <p:cNvSpPr/>
            <p:nvPr/>
          </p:nvSpPr>
          <p:spPr>
            <a:xfrm>
              <a:off x="3925957" y="1371600"/>
              <a:ext cx="798443" cy="304800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548A42-26BF-49BD-A89D-269769B4F692}"/>
              </a:ext>
            </a:extLst>
          </p:cNvPr>
          <p:cNvSpPr txBox="1"/>
          <p:nvPr/>
        </p:nvSpPr>
        <p:spPr>
          <a:xfrm>
            <a:off x="1887121" y="785973"/>
            <a:ext cx="38460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vessels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solidFill>
                  <a:srgbClr val="E20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 vein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solidFill>
                  <a:srgbClr val="960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 arteries </a:t>
            </a:r>
          </a:p>
          <a:p>
            <a:pPr marL="342900" indent="-342900">
              <a:buFontTx/>
              <a:buChar char="-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shunts:</a:t>
            </a:r>
          </a:p>
          <a:p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en-US" sz="20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venosus</a:t>
            </a: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Oval foramen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IVC blood passes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through foramen → LA → LV 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→ aorta → upper body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● Most SVC blood passes 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RA → RV →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pulm.artery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Ductus arteriosus</a:t>
            </a: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 Most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artery blood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passes → ductus (high 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resistance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arteries)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● Blood from ductus →             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lower body.</a:t>
            </a:r>
          </a:p>
        </p:txBody>
      </p:sp>
    </p:spTree>
    <p:extLst>
      <p:ext uri="{BB962C8B-B14F-4D97-AF65-F5344CB8AC3E}">
        <p14:creationId xmlns:p14="http://schemas.microsoft.com/office/powerpoint/2010/main" val="370762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7D13-6821-4AF2-A8DD-37BCF203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766" y="-558209"/>
            <a:ext cx="10018713" cy="1752599"/>
          </a:xfrm>
        </p:spPr>
        <p:txBody>
          <a:bodyPr/>
          <a:lstStyle/>
          <a:p>
            <a:r>
              <a:rPr lang="en-US" dirty="0"/>
              <a:t>Postnatal circulation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33642-3283-449B-A0EC-1995B9D4AF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56181" y="684512"/>
            <a:ext cx="356615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birth,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 structures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needed only in-utero must  close. They eventually become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fibrotic.Their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remnants have new names.</a:t>
            </a: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 vein     </a:t>
            </a:r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Ligamentum teres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 arteries     </a:t>
            </a:r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umbilical ligaments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shunts:</a:t>
            </a: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Ductus venosus    </a:t>
            </a:r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Ligamentum venosum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Oval foramen    </a:t>
            </a:r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Oval fossa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Ductus arteriosus    </a:t>
            </a:r>
            <a:r>
              <a:rPr 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Ligamentum arteriosum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98A2D3F-2A08-4F80-9BF8-FA4C493E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10" y="584790"/>
            <a:ext cx="4972047" cy="604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39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FC3A-3163-4A2D-A5F4-19F44312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Transposition of the Great Vessels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B0F528-AE95-4DA9-AE48-5CF269A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42" y="1940442"/>
            <a:ext cx="46672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A77D4-D6BA-4E6B-82ED-342620DE3365}"/>
              </a:ext>
            </a:extLst>
          </p:cNvPr>
          <p:cNvSpPr txBox="1"/>
          <p:nvPr/>
        </p:nvSpPr>
        <p:spPr>
          <a:xfrm>
            <a:off x="1382233" y="3904735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could cause this?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6294D-2740-4883-AA77-B4A307B91EA1}"/>
              </a:ext>
            </a:extLst>
          </p:cNvPr>
          <p:cNvSpPr txBox="1"/>
          <p:nvPr/>
        </p:nvSpPr>
        <p:spPr>
          <a:xfrm>
            <a:off x="9039953" y="3773271"/>
            <a:ext cx="265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needed for the infant to survive?</a:t>
            </a:r>
          </a:p>
        </p:txBody>
      </p:sp>
    </p:spTree>
    <p:extLst>
      <p:ext uri="{BB962C8B-B14F-4D97-AF65-F5344CB8AC3E}">
        <p14:creationId xmlns:p14="http://schemas.microsoft.com/office/powerpoint/2010/main" val="72671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C75D64-F784-4062-BA6C-D61E7440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Physiology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67D44-BE22-416A-9CB6-DCE6C0EBE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Humans, mammals and birds have a </a:t>
            </a:r>
            <a:r>
              <a:rPr lang="en-US" b="1" dirty="0"/>
              <a:t>2 circuit system</a:t>
            </a:r>
            <a:r>
              <a:rPr lang="en-US" dirty="0"/>
              <a:t>: a </a:t>
            </a:r>
            <a:r>
              <a:rPr lang="en-US" b="1" dirty="0"/>
              <a:t>pulmonary</a:t>
            </a:r>
            <a:r>
              <a:rPr lang="en-US" dirty="0"/>
              <a:t> and </a:t>
            </a:r>
            <a:r>
              <a:rPr lang="en-US" b="1" dirty="0"/>
              <a:t>systemic circuit</a:t>
            </a:r>
          </a:p>
          <a:p>
            <a:r>
              <a:rPr lang="en-US" dirty="0"/>
              <a:t>Humans, mammals and birds have a </a:t>
            </a:r>
            <a:r>
              <a:rPr lang="en-US" b="1" dirty="0"/>
              <a:t>4 chambered heart</a:t>
            </a:r>
            <a:r>
              <a:rPr lang="en-US" dirty="0"/>
              <a:t>;</a:t>
            </a:r>
            <a:r>
              <a:rPr lang="en-US" b="1" dirty="0"/>
              <a:t> </a:t>
            </a:r>
            <a:r>
              <a:rPr lang="en-US" dirty="0"/>
              <a:t>whereas amphibians have a </a:t>
            </a:r>
            <a:r>
              <a:rPr lang="en-US" b="1" dirty="0"/>
              <a:t>3 chambered heart</a:t>
            </a:r>
          </a:p>
          <a:p>
            <a:r>
              <a:rPr lang="en-US" dirty="0"/>
              <a:t>Vessels that transport blood away from the heart are </a:t>
            </a:r>
            <a:r>
              <a:rPr lang="en-US" b="1" dirty="0"/>
              <a:t>arteries</a:t>
            </a:r>
          </a:p>
          <a:p>
            <a:r>
              <a:rPr lang="en-US" dirty="0"/>
              <a:t>Vessels that transport blood towards the heart are </a:t>
            </a:r>
            <a:r>
              <a:rPr lang="en-US" b="1" dirty="0"/>
              <a:t>veins</a:t>
            </a:r>
          </a:p>
          <a:p>
            <a:r>
              <a:rPr lang="en-US" dirty="0"/>
              <a:t>The contractile cell in the heart is called a </a:t>
            </a:r>
            <a:r>
              <a:rPr lang="en-US" b="1" dirty="0"/>
              <a:t>myocyte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7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7B81-216A-43FD-B4F2-99A477BE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92395"/>
            <a:ext cx="10018713" cy="1752599"/>
          </a:xfrm>
        </p:spPr>
        <p:txBody>
          <a:bodyPr/>
          <a:lstStyle/>
          <a:p>
            <a:r>
              <a:rPr lang="en-US" dirty="0"/>
              <a:t>Tricuspid Atresia</a:t>
            </a:r>
          </a:p>
        </p:txBody>
      </p:sp>
      <p:pic>
        <p:nvPicPr>
          <p:cNvPr id="4" name="Content Placeholder 5" descr="ei_0425.ashx.gif">
            <a:extLst>
              <a:ext uri="{FF2B5EF4-FFF2-40B4-BE49-F238E27FC236}">
                <a16:creationId xmlns:a16="http://schemas.microsoft.com/office/drawing/2014/main" id="{A02004EE-E166-4CE6-AAC0-DAE109975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6" t="6856" r="-40916" b="-6798"/>
          <a:stretch/>
        </p:blipFill>
        <p:spPr>
          <a:xfrm>
            <a:off x="1599334" y="1527048"/>
            <a:ext cx="9788665" cy="533095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138486-7FC2-483A-A9CC-08A6A792F371}"/>
              </a:ext>
            </a:extLst>
          </p:cNvPr>
          <p:cNvSpPr txBox="1"/>
          <p:nvPr/>
        </p:nvSpPr>
        <p:spPr>
          <a:xfrm>
            <a:off x="9238627" y="3429000"/>
            <a:ext cx="295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required for viability?</a:t>
            </a:r>
          </a:p>
        </p:txBody>
      </p:sp>
    </p:spTree>
    <p:extLst>
      <p:ext uri="{BB962C8B-B14F-4D97-AF65-F5344CB8AC3E}">
        <p14:creationId xmlns:p14="http://schemas.microsoft.com/office/powerpoint/2010/main" val="219756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E544-8587-4BA7-9EA6-6B44F340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129" y="0"/>
            <a:ext cx="10018713" cy="1752599"/>
          </a:xfrm>
        </p:spPr>
        <p:txBody>
          <a:bodyPr/>
          <a:lstStyle/>
          <a:p>
            <a:r>
              <a:rPr lang="en-US" dirty="0"/>
              <a:t>Total Anomalous Pulmonary Venous Return (TAPVR)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DDB52-F98F-422B-9FAB-1BA9B3EFD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2" b="-6882"/>
          <a:stretch/>
        </p:blipFill>
        <p:spPr>
          <a:xfrm>
            <a:off x="3352800" y="1810512"/>
            <a:ext cx="5575300" cy="527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333079-A633-4F55-99B6-0652EA56DAA9}"/>
              </a:ext>
            </a:extLst>
          </p:cNvPr>
          <p:cNvSpPr txBox="1"/>
          <p:nvPr/>
        </p:nvSpPr>
        <p:spPr>
          <a:xfrm>
            <a:off x="9027042" y="3593805"/>
            <a:ext cx="295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required for viability?</a:t>
            </a:r>
          </a:p>
        </p:txBody>
      </p:sp>
    </p:spTree>
    <p:extLst>
      <p:ext uri="{BB962C8B-B14F-4D97-AF65-F5344CB8AC3E}">
        <p14:creationId xmlns:p14="http://schemas.microsoft.com/office/powerpoint/2010/main" val="1346347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FD30-C3B7-46E8-8E89-9B9B5F59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BE96-57E8-446D-8263-15EBB04FB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FFB8BF-D490-4DD1-BB3C-91CC4D31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" y="533400"/>
            <a:ext cx="1179750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5DA03A-8173-430B-B7BE-0D73ED9F03DA}"/>
              </a:ext>
            </a:extLst>
          </p:cNvPr>
          <p:cNvCxnSpPr>
            <a:cxnSpLocks/>
          </p:cNvCxnSpPr>
          <p:nvPr/>
        </p:nvCxnSpPr>
        <p:spPr>
          <a:xfrm>
            <a:off x="6696672" y="1066800"/>
            <a:ext cx="1569166" cy="2867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D7D679-FD0B-49CC-B38C-B121C7B63BB1}"/>
              </a:ext>
            </a:extLst>
          </p:cNvPr>
          <p:cNvSpPr txBox="1"/>
          <p:nvPr/>
        </p:nvSpPr>
        <p:spPr>
          <a:xfrm>
            <a:off x="5013967" y="763044"/>
            <a:ext cx="16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Arms + Head</a:t>
            </a:r>
          </a:p>
        </p:txBody>
      </p:sp>
    </p:spTree>
    <p:extLst>
      <p:ext uri="{BB962C8B-B14F-4D97-AF65-F5344CB8AC3E}">
        <p14:creationId xmlns:p14="http://schemas.microsoft.com/office/powerpoint/2010/main" val="3046215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C24E-86DE-4F20-AEC3-E34BF68F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874D-692F-48D0-BEF1-6CDE50957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https://www.youtube.com/watch?v=5DIUk9IXUaI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https://www.youtube.com/watch?v=RpZHiwkFUM4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1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A67E-E502-4E80-A079-22A2BE72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91463-52DD-4F9F-B361-E61D08F7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70122-3A36-4DE8-8397-B243AA177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2"/>
            <a:ext cx="12192000" cy="68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1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3601-D9EB-4EC8-B9DD-8A4CC981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A5CE7E-6B42-43DD-AD0C-9CF466051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7904"/>
          </a:xfrm>
        </p:spPr>
      </p:pic>
    </p:spTree>
    <p:extLst>
      <p:ext uri="{BB962C8B-B14F-4D97-AF65-F5344CB8AC3E}">
        <p14:creationId xmlns:p14="http://schemas.microsoft.com/office/powerpoint/2010/main" val="333215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BBDED-9DEC-4289-A43F-41EA7E462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34" y="1711842"/>
            <a:ext cx="6005456" cy="37009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683B0-4BF6-4619-AFF7-6C01473EA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5" y="1711842"/>
            <a:ext cx="5989773" cy="37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8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2E55-D05E-4ED6-B23B-84392724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66B72-26DE-458F-A3D5-3792B8F7F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0174" cy="6858000"/>
          </a:xfrm>
        </p:spPr>
      </p:pic>
    </p:spTree>
    <p:extLst>
      <p:ext uri="{BB962C8B-B14F-4D97-AF65-F5344CB8AC3E}">
        <p14:creationId xmlns:p14="http://schemas.microsoft.com/office/powerpoint/2010/main" val="310746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91E1-1D37-44B0-A905-ED8B7A2B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heart is a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2606-F687-41C7-A7E7-E24867418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heart generates </a:t>
            </a:r>
            <a:r>
              <a:rPr lang="en-US" b="1" dirty="0"/>
              <a:t>pressure gradients</a:t>
            </a:r>
            <a:r>
              <a:rPr lang="en-US" dirty="0"/>
              <a:t> in which blood flows from </a:t>
            </a:r>
            <a:r>
              <a:rPr lang="en-US" b="1" dirty="0"/>
              <a:t>high to low pressures</a:t>
            </a:r>
            <a:endParaRPr lang="en-US" dirty="0"/>
          </a:p>
          <a:p>
            <a:r>
              <a:rPr lang="en-US" dirty="0"/>
              <a:t>Blood flow is required for body tissue </a:t>
            </a:r>
            <a:r>
              <a:rPr lang="en-US" b="1" dirty="0"/>
              <a:t>perfusion</a:t>
            </a:r>
          </a:p>
          <a:p>
            <a:pPr lvl="1"/>
            <a:r>
              <a:rPr lang="en-US" dirty="0"/>
              <a:t>Delivery of O2, glucose and nutrients, removal of CO2 and wastes</a:t>
            </a:r>
          </a:p>
        </p:txBody>
      </p:sp>
    </p:spTree>
    <p:extLst>
      <p:ext uri="{BB962C8B-B14F-4D97-AF65-F5344CB8AC3E}">
        <p14:creationId xmlns:p14="http://schemas.microsoft.com/office/powerpoint/2010/main" val="62722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E406-37D4-4987-B620-A2D15B5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D42BD-2285-4F90-86A2-8B277900B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95401"/>
            <a:ext cx="10018713" cy="3124201"/>
          </a:xfrm>
        </p:spPr>
        <p:txBody>
          <a:bodyPr/>
          <a:lstStyle/>
          <a:p>
            <a:r>
              <a:rPr lang="en-US" dirty="0"/>
              <a:t>The CV system arises from the </a:t>
            </a:r>
            <a:r>
              <a:rPr lang="en-US" b="1" dirty="0"/>
              <a:t>mesoderm</a:t>
            </a:r>
          </a:p>
          <a:p>
            <a:r>
              <a:rPr lang="en-US" b="1" dirty="0"/>
              <a:t>Angioblasts</a:t>
            </a:r>
            <a:r>
              <a:rPr lang="en-US" dirty="0"/>
              <a:t> initially replicate in clusters over the embryo and begin to form lumens, which fuse to create a primitive network of interconnected vessels</a:t>
            </a: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6C2C93-0BAF-4DE2-A461-CECB38B33710}"/>
              </a:ext>
            </a:extLst>
          </p:cNvPr>
          <p:cNvGrpSpPr/>
          <p:nvPr/>
        </p:nvGrpSpPr>
        <p:grpSpPr>
          <a:xfrm>
            <a:off x="0" y="3751116"/>
            <a:ext cx="3264174" cy="1563757"/>
            <a:chOff x="3515214" y="1046922"/>
            <a:chExt cx="2874818" cy="1080655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11C01C01-E210-421F-BB5D-772E1DBB19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52" r="55874" b="35365"/>
            <a:stretch/>
          </p:blipFill>
          <p:spPr bwMode="auto">
            <a:xfrm>
              <a:off x="3515214" y="1046922"/>
              <a:ext cx="2874818" cy="108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161804">
              <a:extLst>
                <a:ext uri="{FF2B5EF4-FFF2-40B4-BE49-F238E27FC236}">
                  <a16:creationId xmlns:a16="http://schemas.microsoft.com/office/drawing/2014/main" id="{85621CCD-B1B8-461F-9A0B-373E7D7F2813}"/>
                </a:ext>
              </a:extLst>
            </p:cNvPr>
            <p:cNvSpPr/>
            <p:nvPr/>
          </p:nvSpPr>
          <p:spPr>
            <a:xfrm>
              <a:off x="5207657" y="1073426"/>
              <a:ext cx="1034117" cy="808383"/>
            </a:xfrm>
            <a:custGeom>
              <a:avLst/>
              <a:gdLst>
                <a:gd name="connsiteX0" fmla="*/ 1034117 w 1034117"/>
                <a:gd name="connsiteY0" fmla="*/ 225287 h 808383"/>
                <a:gd name="connsiteX1" fmla="*/ 1020865 w 1034117"/>
                <a:gd name="connsiteY1" fmla="*/ 159026 h 808383"/>
                <a:gd name="connsiteX2" fmla="*/ 967856 w 1034117"/>
                <a:gd name="connsiteY2" fmla="*/ 92765 h 808383"/>
                <a:gd name="connsiteX3" fmla="*/ 928100 w 1034117"/>
                <a:gd name="connsiteY3" fmla="*/ 66261 h 808383"/>
                <a:gd name="connsiteX4" fmla="*/ 822082 w 1034117"/>
                <a:gd name="connsiteY4" fmla="*/ 39757 h 808383"/>
                <a:gd name="connsiteX5" fmla="*/ 676308 w 1034117"/>
                <a:gd name="connsiteY5" fmla="*/ 13252 h 808383"/>
                <a:gd name="connsiteX6" fmla="*/ 530534 w 1034117"/>
                <a:gd name="connsiteY6" fmla="*/ 0 h 808383"/>
                <a:gd name="connsiteX7" fmla="*/ 265491 w 1034117"/>
                <a:gd name="connsiteY7" fmla="*/ 13252 h 808383"/>
                <a:gd name="connsiteX8" fmla="*/ 185978 w 1034117"/>
                <a:gd name="connsiteY8" fmla="*/ 26504 h 808383"/>
                <a:gd name="connsiteX9" fmla="*/ 146221 w 1034117"/>
                <a:gd name="connsiteY9" fmla="*/ 53009 h 808383"/>
                <a:gd name="connsiteX10" fmla="*/ 93213 w 1034117"/>
                <a:gd name="connsiteY10" fmla="*/ 66261 h 808383"/>
                <a:gd name="connsiteX11" fmla="*/ 53456 w 1034117"/>
                <a:gd name="connsiteY11" fmla="*/ 79513 h 808383"/>
                <a:gd name="connsiteX12" fmla="*/ 13700 w 1034117"/>
                <a:gd name="connsiteY12" fmla="*/ 106017 h 808383"/>
                <a:gd name="connsiteX13" fmla="*/ 13700 w 1034117"/>
                <a:gd name="connsiteY13" fmla="*/ 225287 h 808383"/>
                <a:gd name="connsiteX14" fmla="*/ 53456 w 1034117"/>
                <a:gd name="connsiteY14" fmla="*/ 251791 h 808383"/>
                <a:gd name="connsiteX15" fmla="*/ 106465 w 1034117"/>
                <a:gd name="connsiteY15" fmla="*/ 304800 h 808383"/>
                <a:gd name="connsiteX16" fmla="*/ 185978 w 1034117"/>
                <a:gd name="connsiteY16" fmla="*/ 318052 h 808383"/>
                <a:gd name="connsiteX17" fmla="*/ 278743 w 1034117"/>
                <a:gd name="connsiteY17" fmla="*/ 344557 h 808383"/>
                <a:gd name="connsiteX18" fmla="*/ 424517 w 1034117"/>
                <a:gd name="connsiteY18" fmla="*/ 371061 h 808383"/>
                <a:gd name="connsiteX19" fmla="*/ 504030 w 1034117"/>
                <a:gd name="connsiteY19" fmla="*/ 424070 h 808383"/>
                <a:gd name="connsiteX20" fmla="*/ 517282 w 1034117"/>
                <a:gd name="connsiteY20" fmla="*/ 463826 h 808383"/>
                <a:gd name="connsiteX21" fmla="*/ 570291 w 1034117"/>
                <a:gd name="connsiteY21" fmla="*/ 516835 h 808383"/>
                <a:gd name="connsiteX22" fmla="*/ 596795 w 1034117"/>
                <a:gd name="connsiteY22" fmla="*/ 609600 h 808383"/>
                <a:gd name="connsiteX23" fmla="*/ 623300 w 1034117"/>
                <a:gd name="connsiteY23" fmla="*/ 636104 h 808383"/>
                <a:gd name="connsiteX24" fmla="*/ 649804 w 1034117"/>
                <a:gd name="connsiteY24" fmla="*/ 728870 h 808383"/>
                <a:gd name="connsiteX25" fmla="*/ 676308 w 1034117"/>
                <a:gd name="connsiteY25" fmla="*/ 768626 h 808383"/>
                <a:gd name="connsiteX26" fmla="*/ 702813 w 1034117"/>
                <a:gd name="connsiteY26" fmla="*/ 795131 h 808383"/>
                <a:gd name="connsiteX27" fmla="*/ 742569 w 1034117"/>
                <a:gd name="connsiteY27" fmla="*/ 808383 h 808383"/>
                <a:gd name="connsiteX28" fmla="*/ 742569 w 1034117"/>
                <a:gd name="connsiteY28" fmla="*/ 556591 h 808383"/>
                <a:gd name="connsiteX29" fmla="*/ 755821 w 1034117"/>
                <a:gd name="connsiteY29" fmla="*/ 397565 h 808383"/>
                <a:gd name="connsiteX30" fmla="*/ 875091 w 1034117"/>
                <a:gd name="connsiteY30" fmla="*/ 357809 h 808383"/>
                <a:gd name="connsiteX31" fmla="*/ 914847 w 1034117"/>
                <a:gd name="connsiteY31" fmla="*/ 344557 h 808383"/>
                <a:gd name="connsiteX32" fmla="*/ 941352 w 1034117"/>
                <a:gd name="connsiteY32" fmla="*/ 318052 h 808383"/>
                <a:gd name="connsiteX33" fmla="*/ 1034117 w 1034117"/>
                <a:gd name="connsiteY33" fmla="*/ 251791 h 808383"/>
                <a:gd name="connsiteX34" fmla="*/ 1034117 w 1034117"/>
                <a:gd name="connsiteY34" fmla="*/ 225287 h 80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34117" h="808383">
                  <a:moveTo>
                    <a:pt x="1034117" y="225287"/>
                  </a:moveTo>
                  <a:cubicBezTo>
                    <a:pt x="1029700" y="203200"/>
                    <a:pt x="1028774" y="180116"/>
                    <a:pt x="1020865" y="159026"/>
                  </a:cubicBezTo>
                  <a:cubicBezTo>
                    <a:pt x="1013486" y="139350"/>
                    <a:pt x="985181" y="106625"/>
                    <a:pt x="967856" y="92765"/>
                  </a:cubicBezTo>
                  <a:cubicBezTo>
                    <a:pt x="955419" y="82815"/>
                    <a:pt x="943068" y="71704"/>
                    <a:pt x="928100" y="66261"/>
                  </a:cubicBezTo>
                  <a:cubicBezTo>
                    <a:pt x="893866" y="53813"/>
                    <a:pt x="857421" y="48592"/>
                    <a:pt x="822082" y="39757"/>
                  </a:cubicBezTo>
                  <a:cubicBezTo>
                    <a:pt x="796033" y="33245"/>
                    <a:pt x="698638" y="15879"/>
                    <a:pt x="676308" y="13252"/>
                  </a:cubicBezTo>
                  <a:cubicBezTo>
                    <a:pt x="627850" y="7551"/>
                    <a:pt x="579125" y="4417"/>
                    <a:pt x="530534" y="0"/>
                  </a:cubicBezTo>
                  <a:cubicBezTo>
                    <a:pt x="442186" y="4417"/>
                    <a:pt x="353688" y="6468"/>
                    <a:pt x="265491" y="13252"/>
                  </a:cubicBezTo>
                  <a:cubicBezTo>
                    <a:pt x="238700" y="15313"/>
                    <a:pt x="211469" y="18007"/>
                    <a:pt x="185978" y="26504"/>
                  </a:cubicBezTo>
                  <a:cubicBezTo>
                    <a:pt x="170868" y="31541"/>
                    <a:pt x="160861" y="46735"/>
                    <a:pt x="146221" y="53009"/>
                  </a:cubicBezTo>
                  <a:cubicBezTo>
                    <a:pt x="129481" y="60184"/>
                    <a:pt x="110725" y="61258"/>
                    <a:pt x="93213" y="66261"/>
                  </a:cubicBezTo>
                  <a:cubicBezTo>
                    <a:pt x="79781" y="70099"/>
                    <a:pt x="66708" y="75096"/>
                    <a:pt x="53456" y="79513"/>
                  </a:cubicBezTo>
                  <a:cubicBezTo>
                    <a:pt x="40204" y="88348"/>
                    <a:pt x="23649" y="93580"/>
                    <a:pt x="13700" y="106017"/>
                  </a:cubicBezTo>
                  <a:cubicBezTo>
                    <a:pt x="-9813" y="135408"/>
                    <a:pt x="1540" y="200967"/>
                    <a:pt x="13700" y="225287"/>
                  </a:cubicBezTo>
                  <a:cubicBezTo>
                    <a:pt x="20823" y="239532"/>
                    <a:pt x="41363" y="241426"/>
                    <a:pt x="53456" y="251791"/>
                  </a:cubicBezTo>
                  <a:cubicBezTo>
                    <a:pt x="72429" y="268053"/>
                    <a:pt x="88795" y="287130"/>
                    <a:pt x="106465" y="304800"/>
                  </a:cubicBezTo>
                  <a:cubicBezTo>
                    <a:pt x="125465" y="323800"/>
                    <a:pt x="159630" y="312782"/>
                    <a:pt x="185978" y="318052"/>
                  </a:cubicBezTo>
                  <a:cubicBezTo>
                    <a:pt x="309925" y="342841"/>
                    <a:pt x="177693" y="319294"/>
                    <a:pt x="278743" y="344557"/>
                  </a:cubicBezTo>
                  <a:cubicBezTo>
                    <a:pt x="315783" y="353817"/>
                    <a:pt x="389076" y="365154"/>
                    <a:pt x="424517" y="371061"/>
                  </a:cubicBezTo>
                  <a:cubicBezTo>
                    <a:pt x="451021" y="388731"/>
                    <a:pt x="493957" y="393850"/>
                    <a:pt x="504030" y="424070"/>
                  </a:cubicBezTo>
                  <a:cubicBezTo>
                    <a:pt x="508447" y="437322"/>
                    <a:pt x="509163" y="452459"/>
                    <a:pt x="517282" y="463826"/>
                  </a:cubicBezTo>
                  <a:cubicBezTo>
                    <a:pt x="531806" y="484160"/>
                    <a:pt x="570291" y="516835"/>
                    <a:pt x="570291" y="516835"/>
                  </a:cubicBezTo>
                  <a:cubicBezTo>
                    <a:pt x="572766" y="526736"/>
                    <a:pt x="588647" y="596020"/>
                    <a:pt x="596795" y="609600"/>
                  </a:cubicBezTo>
                  <a:cubicBezTo>
                    <a:pt x="603223" y="620314"/>
                    <a:pt x="614465" y="627269"/>
                    <a:pt x="623300" y="636104"/>
                  </a:cubicBezTo>
                  <a:cubicBezTo>
                    <a:pt x="627546" y="653087"/>
                    <a:pt x="640299" y="709859"/>
                    <a:pt x="649804" y="728870"/>
                  </a:cubicBezTo>
                  <a:cubicBezTo>
                    <a:pt x="656927" y="743116"/>
                    <a:pt x="666359" y="756189"/>
                    <a:pt x="676308" y="768626"/>
                  </a:cubicBezTo>
                  <a:cubicBezTo>
                    <a:pt x="684113" y="778383"/>
                    <a:pt x="692099" y="788703"/>
                    <a:pt x="702813" y="795131"/>
                  </a:cubicBezTo>
                  <a:cubicBezTo>
                    <a:pt x="714791" y="802318"/>
                    <a:pt x="729317" y="803966"/>
                    <a:pt x="742569" y="808383"/>
                  </a:cubicBezTo>
                  <a:cubicBezTo>
                    <a:pt x="781001" y="693086"/>
                    <a:pt x="742569" y="824939"/>
                    <a:pt x="742569" y="556591"/>
                  </a:cubicBezTo>
                  <a:cubicBezTo>
                    <a:pt x="742569" y="503399"/>
                    <a:pt x="732033" y="445142"/>
                    <a:pt x="755821" y="397565"/>
                  </a:cubicBezTo>
                  <a:cubicBezTo>
                    <a:pt x="755821" y="397564"/>
                    <a:pt x="855213" y="364435"/>
                    <a:pt x="875091" y="357809"/>
                  </a:cubicBezTo>
                  <a:lnTo>
                    <a:pt x="914847" y="344557"/>
                  </a:lnTo>
                  <a:cubicBezTo>
                    <a:pt x="923682" y="335722"/>
                    <a:pt x="930638" y="324480"/>
                    <a:pt x="941352" y="318052"/>
                  </a:cubicBezTo>
                  <a:cubicBezTo>
                    <a:pt x="969660" y="301067"/>
                    <a:pt x="1034117" y="307220"/>
                    <a:pt x="1034117" y="251791"/>
                  </a:cubicBezTo>
                  <a:lnTo>
                    <a:pt x="1034117" y="2252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D38833-F988-419F-862A-1D56E1F235BD}"/>
              </a:ext>
            </a:extLst>
          </p:cNvPr>
          <p:cNvGrpSpPr/>
          <p:nvPr/>
        </p:nvGrpSpPr>
        <p:grpSpPr>
          <a:xfrm>
            <a:off x="3256828" y="3751115"/>
            <a:ext cx="3229032" cy="1563757"/>
            <a:chOff x="3545031" y="2327894"/>
            <a:chExt cx="3173821" cy="109330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BD9E580B-57BC-4D9F-9F27-26B55B89D9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50" t="47852" b="35168"/>
            <a:stretch/>
          </p:blipFill>
          <p:spPr bwMode="auto">
            <a:xfrm>
              <a:off x="3545031" y="2327894"/>
              <a:ext cx="3013213" cy="109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161805">
              <a:extLst>
                <a:ext uri="{FF2B5EF4-FFF2-40B4-BE49-F238E27FC236}">
                  <a16:creationId xmlns:a16="http://schemas.microsoft.com/office/drawing/2014/main" id="{962CE57D-A9C9-429C-922A-C20E50EBD2B5}"/>
                </a:ext>
              </a:extLst>
            </p:cNvPr>
            <p:cNvSpPr/>
            <p:nvPr/>
          </p:nvSpPr>
          <p:spPr>
            <a:xfrm>
              <a:off x="5791200" y="2425148"/>
              <a:ext cx="927652" cy="733706"/>
            </a:xfrm>
            <a:custGeom>
              <a:avLst/>
              <a:gdLst>
                <a:gd name="connsiteX0" fmla="*/ 927652 w 927652"/>
                <a:gd name="connsiteY0" fmla="*/ 39756 h 733706"/>
                <a:gd name="connsiteX1" fmla="*/ 821635 w 927652"/>
                <a:gd name="connsiteY1" fmla="*/ 26504 h 733706"/>
                <a:gd name="connsiteX2" fmla="*/ 755374 w 927652"/>
                <a:gd name="connsiteY2" fmla="*/ 13252 h 733706"/>
                <a:gd name="connsiteX3" fmla="*/ 410817 w 927652"/>
                <a:gd name="connsiteY3" fmla="*/ 0 h 733706"/>
                <a:gd name="connsiteX4" fmla="*/ 159026 w 927652"/>
                <a:gd name="connsiteY4" fmla="*/ 13252 h 733706"/>
                <a:gd name="connsiteX5" fmla="*/ 79513 w 927652"/>
                <a:gd name="connsiteY5" fmla="*/ 39756 h 733706"/>
                <a:gd name="connsiteX6" fmla="*/ 26504 w 927652"/>
                <a:gd name="connsiteY6" fmla="*/ 92765 h 733706"/>
                <a:gd name="connsiteX7" fmla="*/ 0 w 927652"/>
                <a:gd name="connsiteY7" fmla="*/ 172278 h 733706"/>
                <a:gd name="connsiteX8" fmla="*/ 26504 w 927652"/>
                <a:gd name="connsiteY8" fmla="*/ 331304 h 733706"/>
                <a:gd name="connsiteX9" fmla="*/ 39757 w 927652"/>
                <a:gd name="connsiteY9" fmla="*/ 371061 h 733706"/>
                <a:gd name="connsiteX10" fmla="*/ 53009 w 927652"/>
                <a:gd name="connsiteY10" fmla="*/ 424069 h 733706"/>
                <a:gd name="connsiteX11" fmla="*/ 39757 w 927652"/>
                <a:gd name="connsiteY11" fmla="*/ 662609 h 733706"/>
                <a:gd name="connsiteX12" fmla="*/ 53009 w 927652"/>
                <a:gd name="connsiteY12" fmla="*/ 728869 h 733706"/>
                <a:gd name="connsiteX13" fmla="*/ 172278 w 927652"/>
                <a:gd name="connsiteY13" fmla="*/ 715617 h 733706"/>
                <a:gd name="connsiteX14" fmla="*/ 198783 w 927652"/>
                <a:gd name="connsiteY14" fmla="*/ 689113 h 733706"/>
                <a:gd name="connsiteX15" fmla="*/ 251791 w 927652"/>
                <a:gd name="connsiteY15" fmla="*/ 609600 h 733706"/>
                <a:gd name="connsiteX16" fmla="*/ 265043 w 927652"/>
                <a:gd name="connsiteY16" fmla="*/ 543339 h 733706"/>
                <a:gd name="connsiteX17" fmla="*/ 278296 w 927652"/>
                <a:gd name="connsiteY17" fmla="*/ 463826 h 733706"/>
                <a:gd name="connsiteX18" fmla="*/ 357809 w 927652"/>
                <a:gd name="connsiteY18" fmla="*/ 437322 h 733706"/>
                <a:gd name="connsiteX19" fmla="*/ 437322 w 927652"/>
                <a:gd name="connsiteY19" fmla="*/ 410817 h 733706"/>
                <a:gd name="connsiteX20" fmla="*/ 503583 w 927652"/>
                <a:gd name="connsiteY20" fmla="*/ 397565 h 733706"/>
                <a:gd name="connsiteX21" fmla="*/ 583096 w 927652"/>
                <a:gd name="connsiteY21" fmla="*/ 371061 h 733706"/>
                <a:gd name="connsiteX22" fmla="*/ 636104 w 927652"/>
                <a:gd name="connsiteY22" fmla="*/ 304800 h 733706"/>
                <a:gd name="connsiteX23" fmla="*/ 662609 w 927652"/>
                <a:gd name="connsiteY23" fmla="*/ 278295 h 733706"/>
                <a:gd name="connsiteX24" fmla="*/ 689113 w 927652"/>
                <a:gd name="connsiteY24" fmla="*/ 225287 h 733706"/>
                <a:gd name="connsiteX25" fmla="*/ 742122 w 927652"/>
                <a:gd name="connsiteY25" fmla="*/ 172278 h 733706"/>
                <a:gd name="connsiteX26" fmla="*/ 808383 w 927652"/>
                <a:gd name="connsiteY26" fmla="*/ 119269 h 733706"/>
                <a:gd name="connsiteX27" fmla="*/ 834887 w 927652"/>
                <a:gd name="connsiteY27" fmla="*/ 79513 h 733706"/>
                <a:gd name="connsiteX28" fmla="*/ 874643 w 927652"/>
                <a:gd name="connsiteY28" fmla="*/ 53009 h 73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7652" h="733706">
                  <a:moveTo>
                    <a:pt x="927652" y="39756"/>
                  </a:moveTo>
                  <a:cubicBezTo>
                    <a:pt x="892313" y="35339"/>
                    <a:pt x="856835" y="31919"/>
                    <a:pt x="821635" y="26504"/>
                  </a:cubicBezTo>
                  <a:cubicBezTo>
                    <a:pt x="799373" y="23079"/>
                    <a:pt x="777852" y="14702"/>
                    <a:pt x="755374" y="13252"/>
                  </a:cubicBezTo>
                  <a:cubicBezTo>
                    <a:pt x="640675" y="5852"/>
                    <a:pt x="525669" y="4417"/>
                    <a:pt x="410817" y="0"/>
                  </a:cubicBezTo>
                  <a:cubicBezTo>
                    <a:pt x="326887" y="4417"/>
                    <a:pt x="242474" y="3238"/>
                    <a:pt x="159026" y="13252"/>
                  </a:cubicBezTo>
                  <a:cubicBezTo>
                    <a:pt x="131287" y="16581"/>
                    <a:pt x="79513" y="39756"/>
                    <a:pt x="79513" y="39756"/>
                  </a:cubicBezTo>
                  <a:lnTo>
                    <a:pt x="26504" y="92765"/>
                  </a:lnTo>
                  <a:cubicBezTo>
                    <a:pt x="6749" y="112520"/>
                    <a:pt x="0" y="172278"/>
                    <a:pt x="0" y="172278"/>
                  </a:cubicBezTo>
                  <a:cubicBezTo>
                    <a:pt x="7479" y="224633"/>
                    <a:pt x="13586" y="279634"/>
                    <a:pt x="26504" y="331304"/>
                  </a:cubicBezTo>
                  <a:cubicBezTo>
                    <a:pt x="29892" y="344856"/>
                    <a:pt x="35919" y="357629"/>
                    <a:pt x="39757" y="371061"/>
                  </a:cubicBezTo>
                  <a:cubicBezTo>
                    <a:pt x="44761" y="388573"/>
                    <a:pt x="48592" y="406400"/>
                    <a:pt x="53009" y="424069"/>
                  </a:cubicBezTo>
                  <a:cubicBezTo>
                    <a:pt x="48592" y="503582"/>
                    <a:pt x="39757" y="582973"/>
                    <a:pt x="39757" y="662609"/>
                  </a:cubicBezTo>
                  <a:cubicBezTo>
                    <a:pt x="39757" y="685133"/>
                    <a:pt x="32096" y="720504"/>
                    <a:pt x="53009" y="728869"/>
                  </a:cubicBezTo>
                  <a:cubicBezTo>
                    <a:pt x="90149" y="743725"/>
                    <a:pt x="132522" y="720034"/>
                    <a:pt x="172278" y="715617"/>
                  </a:cubicBezTo>
                  <a:cubicBezTo>
                    <a:pt x="181113" y="706782"/>
                    <a:pt x="191286" y="699108"/>
                    <a:pt x="198783" y="689113"/>
                  </a:cubicBezTo>
                  <a:cubicBezTo>
                    <a:pt x="217896" y="663630"/>
                    <a:pt x="251791" y="609600"/>
                    <a:pt x="251791" y="609600"/>
                  </a:cubicBezTo>
                  <a:cubicBezTo>
                    <a:pt x="256208" y="587513"/>
                    <a:pt x="261014" y="565500"/>
                    <a:pt x="265043" y="543339"/>
                  </a:cubicBezTo>
                  <a:cubicBezTo>
                    <a:pt x="269850" y="516902"/>
                    <a:pt x="260602" y="484048"/>
                    <a:pt x="278296" y="463826"/>
                  </a:cubicBezTo>
                  <a:cubicBezTo>
                    <a:pt x="296693" y="442801"/>
                    <a:pt x="331305" y="446157"/>
                    <a:pt x="357809" y="437322"/>
                  </a:cubicBezTo>
                  <a:lnTo>
                    <a:pt x="437322" y="410817"/>
                  </a:lnTo>
                  <a:cubicBezTo>
                    <a:pt x="458691" y="403694"/>
                    <a:pt x="481852" y="403491"/>
                    <a:pt x="503583" y="397565"/>
                  </a:cubicBezTo>
                  <a:cubicBezTo>
                    <a:pt x="530537" y="390214"/>
                    <a:pt x="583096" y="371061"/>
                    <a:pt x="583096" y="371061"/>
                  </a:cubicBezTo>
                  <a:cubicBezTo>
                    <a:pt x="647096" y="307059"/>
                    <a:pt x="569228" y="388394"/>
                    <a:pt x="636104" y="304800"/>
                  </a:cubicBezTo>
                  <a:cubicBezTo>
                    <a:pt x="643909" y="295043"/>
                    <a:pt x="655678" y="288691"/>
                    <a:pt x="662609" y="278295"/>
                  </a:cubicBezTo>
                  <a:cubicBezTo>
                    <a:pt x="673567" y="261858"/>
                    <a:pt x="677260" y="241091"/>
                    <a:pt x="689113" y="225287"/>
                  </a:cubicBezTo>
                  <a:cubicBezTo>
                    <a:pt x="704106" y="205296"/>
                    <a:pt x="724452" y="189948"/>
                    <a:pt x="742122" y="172278"/>
                  </a:cubicBezTo>
                  <a:cubicBezTo>
                    <a:pt x="811003" y="103397"/>
                    <a:pt x="755923" y="184843"/>
                    <a:pt x="808383" y="119269"/>
                  </a:cubicBezTo>
                  <a:cubicBezTo>
                    <a:pt x="818332" y="106832"/>
                    <a:pt x="822450" y="89462"/>
                    <a:pt x="834887" y="79513"/>
                  </a:cubicBezTo>
                  <a:cubicBezTo>
                    <a:pt x="878834" y="44356"/>
                    <a:pt x="874643" y="86715"/>
                    <a:pt x="874643" y="5300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AA3853CA-6DFE-4597-ABF9-AF7DACA7C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21" r="56522" b="4193"/>
          <a:stretch/>
        </p:blipFill>
        <p:spPr bwMode="auto">
          <a:xfrm>
            <a:off x="6322458" y="3730835"/>
            <a:ext cx="2902228" cy="158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0F4C0F4-2AA0-43FD-B4BB-377EE891D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6" t="76165" r="7907" b="3666"/>
          <a:stretch/>
        </p:blipFill>
        <p:spPr bwMode="auto">
          <a:xfrm>
            <a:off x="9169499" y="3730835"/>
            <a:ext cx="3065630" cy="16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85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1306</Words>
  <Application>Microsoft Office PowerPoint</Application>
  <PresentationFormat>Widescreen</PresentationFormat>
  <Paragraphs>242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Corbel</vt:lpstr>
      <vt:lpstr>Parallax</vt:lpstr>
      <vt:lpstr>Cardiac Embryology</vt:lpstr>
      <vt:lpstr>Outline</vt:lpstr>
      <vt:lpstr>Cardiovascular Physiology</vt:lpstr>
      <vt:lpstr>PowerPoint Presentation</vt:lpstr>
      <vt:lpstr>PowerPoint Presentation</vt:lpstr>
      <vt:lpstr>PowerPoint Presentation</vt:lpstr>
      <vt:lpstr>PowerPoint Presentation</vt:lpstr>
      <vt:lpstr>The heart is a pump</vt:lpstr>
      <vt:lpstr>Organogenesis</vt:lpstr>
      <vt:lpstr>Organogenesis</vt:lpstr>
      <vt:lpstr>PowerPoint Presentation</vt:lpstr>
      <vt:lpstr>The Primitive Heart Tube  SV -&gt; A -&gt; V -&gt; BC -&gt; TA  The Tube “Loops”</vt:lpstr>
      <vt:lpstr>PowerPoint Presentation</vt:lpstr>
      <vt:lpstr>Organogenesis</vt:lpstr>
      <vt:lpstr>PowerPoint Presentation</vt:lpstr>
      <vt:lpstr>Atrial Subdivision</vt:lpstr>
      <vt:lpstr>Atrial Subdivision</vt:lpstr>
      <vt:lpstr>Atrial Subdivision</vt:lpstr>
      <vt:lpstr>PowerPoint Presentation</vt:lpstr>
      <vt:lpstr>PowerPoint Presentation</vt:lpstr>
      <vt:lpstr>Ventricular Subdivision</vt:lpstr>
      <vt:lpstr>PowerPoint Presentation</vt:lpstr>
      <vt:lpstr>PowerPoint Presentation</vt:lpstr>
      <vt:lpstr>PowerPoint Presentation</vt:lpstr>
      <vt:lpstr>Atrioventricular Septation</vt:lpstr>
      <vt:lpstr>Aortiopulmonary Septation</vt:lpstr>
      <vt:lpstr>Prenatal Circulation</vt:lpstr>
      <vt:lpstr>Postnatal circulation</vt:lpstr>
      <vt:lpstr>Transposition of the Great Vessels</vt:lpstr>
      <vt:lpstr>Tricuspid Atresia</vt:lpstr>
      <vt:lpstr>Total Anomalous Pulmonary Venous Return (TAPVR)</vt:lpstr>
      <vt:lpstr>PowerPoint Presentation</vt:lpstr>
      <vt:lpstr>Extra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cunningc</dc:creator>
  <cp:lastModifiedBy>cunningc</cp:lastModifiedBy>
  <cp:revision>17</cp:revision>
  <dcterms:created xsi:type="dcterms:W3CDTF">2018-02-07T15:16:45Z</dcterms:created>
  <dcterms:modified xsi:type="dcterms:W3CDTF">2018-03-04T20:16:09Z</dcterms:modified>
</cp:coreProperties>
</file>